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41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40.png" ContentType="image/png"/>
  <Override PartName="/ppt/media/image44.jpeg" ContentType="image/jpe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7.png" ContentType="image/png"/>
  <Override PartName="/ppt/media/image37.png" ContentType="image/png"/>
  <Override PartName="/ppt/media/image38.png" ContentType="image/png"/>
  <Override PartName="/ppt/media/image8.png" ContentType="image/png"/>
  <Override PartName="/ppt/media/image13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5.png" ContentType="image/png"/>
  <Override PartName="/ppt/media/image43.jpeg" ContentType="image/jpe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</p:sldMasterIdLst>
  <p:notesMasterIdLst>
    <p:notesMasterId r:id="rId19"/>
  </p:notes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1" Type="http://schemas.openxmlformats.org/officeDocument/2006/relationships/slide" Target="slides/slide2.xml"/><Relationship Id="rId22" Type="http://schemas.openxmlformats.org/officeDocument/2006/relationships/slide" Target="slides/slide3.xml"/><Relationship Id="rId23" Type="http://schemas.openxmlformats.org/officeDocument/2006/relationships/slide" Target="slides/slide4.xml"/><Relationship Id="rId24" Type="http://schemas.openxmlformats.org/officeDocument/2006/relationships/slide" Target="slides/slide5.xml"/><Relationship Id="rId25" Type="http://schemas.openxmlformats.org/officeDocument/2006/relationships/slide" Target="slides/slide6.xml"/><Relationship Id="rId26" Type="http://schemas.openxmlformats.org/officeDocument/2006/relationships/slide" Target="slides/slide7.xml"/><Relationship Id="rId27" Type="http://schemas.openxmlformats.org/officeDocument/2006/relationships/slide" Target="slides/slide8.xml"/><Relationship Id="rId28" Type="http://schemas.openxmlformats.org/officeDocument/2006/relationships/slide" Target="slides/slide9.xml"/><Relationship Id="rId29" Type="http://schemas.openxmlformats.org/officeDocument/2006/relationships/slide" Target="slides/slide10.xml"/><Relationship Id="rId30" Type="http://schemas.openxmlformats.org/officeDocument/2006/relationships/slide" Target="slides/slide11.xml"/><Relationship Id="rId31" Type="http://schemas.openxmlformats.org/officeDocument/2006/relationships/slide" Target="slides/slide12.xml"/><Relationship Id="rId32" Type="http://schemas.openxmlformats.org/officeDocument/2006/relationships/slide" Target="slides/slide13.xml"/><Relationship Id="rId33" Type="http://schemas.openxmlformats.org/officeDocument/2006/relationships/slide" Target="slides/slide14.xml"/><Relationship Id="rId34" Type="http://schemas.openxmlformats.org/officeDocument/2006/relationships/slide" Target="slides/slide15.xml"/><Relationship Id="rId35" Type="http://schemas.openxmlformats.org/officeDocument/2006/relationships/slide" Target="slides/slide16.xml"/><Relationship Id="rId36" Type="http://schemas.openxmlformats.org/officeDocument/2006/relationships/slide" Target="slides/slide17.xml"/><Relationship Id="rId37" Type="http://schemas.openxmlformats.org/officeDocument/2006/relationships/slide" Target="slides/slide18.xml"/><Relationship Id="rId38" Type="http://schemas.openxmlformats.org/officeDocument/2006/relationships/slide" Target="slides/slide19.xml"/><Relationship Id="rId39" Type="http://schemas.openxmlformats.org/officeDocument/2006/relationships/slide" Target="slides/slide20.xml"/><Relationship Id="rId40" Type="http://schemas.openxmlformats.org/officeDocument/2006/relationships/slide" Target="slides/slide21.xml"/><Relationship Id="rId41" Type="http://schemas.openxmlformats.org/officeDocument/2006/relationships/slide" Target="slides/slide22.xml"/><Relationship Id="rId42" Type="http://schemas.openxmlformats.org/officeDocument/2006/relationships/slide" Target="slides/slide23.xml"/><Relationship Id="rId43" Type="http://schemas.openxmlformats.org/officeDocument/2006/relationships/slide" Target="slides/slide24.xml"/><Relationship Id="rId44" Type="http://schemas.openxmlformats.org/officeDocument/2006/relationships/slide" Target="slides/slide25.xml"/><Relationship Id="rId45" Type="http://schemas.openxmlformats.org/officeDocument/2006/relationships/slide" Target="slides/slide26.xml"/><Relationship Id="rId46" Type="http://schemas.openxmlformats.org/officeDocument/2006/relationships/slide" Target="slides/slide27.xml"/><Relationship Id="rId47" Type="http://schemas.openxmlformats.org/officeDocument/2006/relationships/slide" Target="slides/slide28.xml"/><Relationship Id="rId48" Type="http://schemas.openxmlformats.org/officeDocument/2006/relationships/slide" Target="slides/slide29.xml"/><Relationship Id="rId49" Type="http://schemas.openxmlformats.org/officeDocument/2006/relationships/slide" Target="slides/slide30.xml"/><Relationship Id="rId50" Type="http://schemas.openxmlformats.org/officeDocument/2006/relationships/slide" Target="slides/slide31.xml"/><Relationship Id="rId51" Type="http://schemas.openxmlformats.org/officeDocument/2006/relationships/slide" Target="slides/slide32.xml"/><Relationship Id="rId52" Type="http://schemas.openxmlformats.org/officeDocument/2006/relationships/slide" Target="slides/slide33.xml"/><Relationship Id="rId53" Type="http://schemas.openxmlformats.org/officeDocument/2006/relationships/slide" Target="slides/slide34.xml"/><Relationship Id="rId54" Type="http://schemas.openxmlformats.org/officeDocument/2006/relationships/slide" Target="slides/slide35.xml"/><Relationship Id="rId55" Type="http://schemas.openxmlformats.org/officeDocument/2006/relationships/slide" Target="slides/slide36.xml"/><Relationship Id="rId56" Type="http://schemas.openxmlformats.org/officeDocument/2006/relationships/slide" Target="slides/slide37.xml"/><Relationship Id="rId57" Type="http://schemas.openxmlformats.org/officeDocument/2006/relationships/slide" Target="slides/slide38.xml"/><Relationship Id="rId58" Type="http://schemas.openxmlformats.org/officeDocument/2006/relationships/slide" Target="slides/slide39.xml"/><Relationship Id="rId59" Type="http://schemas.openxmlformats.org/officeDocument/2006/relationships/slide" Target="slides/slide40.xml"/><Relationship Id="rId60" Type="http://schemas.openxmlformats.org/officeDocument/2006/relationships/slide" Target="slides/slide41.xml"/><Relationship Id="rId61" Type="http://schemas.openxmlformats.org/officeDocument/2006/relationships/slide" Target="slides/slide42.xml"/><Relationship Id="rId62" Type="http://schemas.openxmlformats.org/officeDocument/2006/relationships/slide" Target="slides/slide43.xml"/><Relationship Id="rId63" Type="http://schemas.openxmlformats.org/officeDocument/2006/relationships/slide" Target="slides/slide44.xml"/><Relationship Id="rId64" Type="http://schemas.openxmlformats.org/officeDocument/2006/relationships/slide" Target="slides/slide45.xml"/><Relationship Id="rId65" Type="http://schemas.openxmlformats.org/officeDocument/2006/relationships/slide" Target="slides/slide46.xml"/><Relationship Id="rId6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32" name="PlaceHolder 4"/>
          <p:cNvSpPr>
            <a:spLocks noGrp="1"/>
          </p:cNvSpPr>
          <p:nvPr>
            <p:ph type="dt" idx="1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33" name="PlaceHolder 5"/>
          <p:cNvSpPr>
            <a:spLocks noGrp="1"/>
          </p:cNvSpPr>
          <p:nvPr>
            <p:ph type="ftr" idx="1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34" name="PlaceHolder 6"/>
          <p:cNvSpPr>
            <a:spLocks noGrp="1"/>
          </p:cNvSpPr>
          <p:nvPr>
            <p:ph type="sldNum" idx="1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8D68E1F7-7630-4B23-8432-2414ECFF474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Edges leading into states model function execution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States themselves represent successful completion of the function call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Well formed or formed smartly, i.e. a script that intentionally makes function calls that aren’t necessary in an attempt to bypass defense mechanisms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5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Digital fingerprinting is a technique used to create unique identifiers by aggregating a variety of attributes associated with a device. 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Simply receives data from any fingerprinter component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Stores data into a queue</a:t>
            </a:r>
            <a:endParaRPr b="0" lang="en-US" sz="1100" spc="-1" strike="noStrike">
              <a:latin typeface="Arial"/>
            </a:endParaRPr>
          </a:p>
          <a:p>
            <a:pPr lvl="1" marL="914400" indent="-29808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Distinct queues are defined for each fingerprinter component</a:t>
            </a:r>
            <a:endParaRPr b="0" lang="en-US" sz="1100" spc="-1" strike="noStrike">
              <a:latin typeface="Arial"/>
            </a:endParaRPr>
          </a:p>
          <a:p>
            <a:pPr lvl="1" marL="914400" indent="-29808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Limited entries, such that an enqueue on a full queue first dequeues the oldest value (FIFO)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The matrix approach is a caveat of UPPAAL</a:t>
            </a:r>
            <a:endParaRPr b="0" lang="en-US" sz="1100" spc="-1" strike="noStrike">
              <a:latin typeface="Arial"/>
            </a:endParaRPr>
          </a:p>
          <a:p>
            <a:pPr lvl="1" marL="914400" indent="-29808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As an application, such as a browser extension, they could either be maps or array depending on implementation 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E&lt;&gt; is considered a reachability property by UPPAAL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A&lt;&gt; and → are considered liveness properties by UPPAAL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6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We don’t have a similar property for Fingerprinter Component 2 (FP_2) because it’s impossible for it to submit data, proved by property D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5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Two aspects of Fingerprinting Mitigation</a:t>
            </a:r>
            <a:endParaRPr b="0" lang="en-US" sz="1100" spc="-1" strike="noStrike">
              <a:latin typeface="Arial"/>
            </a:endParaRPr>
          </a:p>
          <a:p>
            <a:pPr lvl="1" marL="914400" indent="-29808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Policy Decision Making: “When do we mitigate”</a:t>
            </a:r>
            <a:endParaRPr b="0" lang="en-US" sz="1100" spc="-1" strike="noStrike">
              <a:latin typeface="Arial"/>
            </a:endParaRPr>
          </a:p>
          <a:p>
            <a:pPr lvl="1" marL="914400" indent="-298080">
              <a:lnSpc>
                <a:spcPct val="100000"/>
              </a:lnSpc>
              <a:buClr>
                <a:srgbClr val="000000"/>
              </a:buClr>
              <a:buFont typeface="Wingdings 2" charset="2"/>
              <a:buChar char=""/>
            </a:pPr>
            <a:r>
              <a:rPr b="0" lang="en-US" sz="1100" spc="-1" strike="noStrike">
                <a:latin typeface="Arial"/>
              </a:rPr>
              <a:t>Policy Enforcement: “How do we mitigate”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We’re concerned about the reliability of enforcement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9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Shows the effects of mitigation approaches on fingerprinting schemes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Normalization: Hide in the Crowd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Randomization: Moving Target</a:t>
            </a:r>
            <a:endParaRPr b="0" lang="en-US" sz="1100" spc="-1" strike="noStrike">
              <a:latin typeface="Arial"/>
            </a:endParaRPr>
          </a:p>
          <a:p>
            <a:pPr marL="457200" indent="-2980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100" spc="-1" strike="noStrike">
                <a:latin typeface="Arial"/>
              </a:rPr>
              <a:t>API Blocking: Prevent function execution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347E40-582F-48EF-AEA8-3CACC8DEF394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2E379FA-AE0B-4B6D-8F8B-EF47354EE282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EEC972B-DCE0-4DA3-8704-1B3176ED0238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2D58D49-CB1D-4AFD-9B66-5ADB7D8324AA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9E71E27-284C-45A1-A310-9456F5D8DD02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2692D3F-64A2-4E0A-875F-908871F8E888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1AED0C-4862-4CD0-8CC2-07C8D55BB9DB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E53A3F2-087C-4BB7-BF73-5B27337C3C07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56E8544-DEB8-4075-B196-D7CACC8D5497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313F269-1CF1-463B-8626-B31C082BD906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6B0BA0E-192E-495A-963A-955E045F9F36}" type="slidenum">
              <a:t>&lt;#&gt;</a:t>
            </a:fld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715348E-97AC-44DE-9088-D0D00777E889}" type="slidenum">
              <a:t>&lt;#&gt;</a:t>
            </a:fld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4F32F6C-F4C6-4D07-8C4F-59B223923BEC}" type="slidenum">
              <a:t>&lt;#&gt;</a:t>
            </a:fld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51D672A-A55F-4F48-8113-3F164A6A8D45}" type="slidenum">
              <a:t>&lt;#&gt;</a:t>
            </a:fld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06C4AF4-D522-43CB-9745-0DA03F0A45E6}" type="slidenum">
              <a:t>&lt;#&gt;</a:t>
            </a:fld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1A9C497-1F84-45BC-9A19-04369863A68A}" type="slidenum">
              <a:t>&lt;#&gt;</a:t>
            </a:fld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C5875BE-9EEF-41CD-AC49-E5EFC7503C74}" type="slidenum">
              <a:t>&lt;#&gt;</a:t>
            </a:fld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0D91CD6-3CE5-42AD-8F04-2E4BA43390E2}" type="slidenum">
              <a:t>&lt;#&gt;</a:t>
            </a:fld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637FC20-C2F8-4661-AAAE-BBCF06BED19E}" type="slidenum">
              <a:t>&lt;#&gt;</a:t>
            </a:fld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0CD98A6-ADE1-4095-A43B-09B47FB6BB1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5590079-0D50-44C3-B773-499A337D1777}" type="slidenum">
              <a:t>&lt;#&gt;</a:t>
            </a:fld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0638412-17D0-4721-A660-8A68AB2D7C18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9C82782-0947-4F5F-BC06-953B73197C9C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5E36490-6CF3-4AF3-9EDD-D43241260444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219AF96-A7CB-401F-9E8F-08B3530546A4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D2EB9520-D470-4F30-A5EC-D479B4FD596A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0DFB4771-B269-4FFF-872B-F32A29BAFCDD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491CFB3-2C1B-4AA7-A1B4-110FF5D39058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C8631E2-60DF-41A8-BFD4-20AEB90013A2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5A62989-3CAC-4570-9E86-9EF29749A6C4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5F14377-3419-4F35-AFF3-5ABBA1382DF6}" type="slidenum">
              <a:t>&lt;#&gt;</a:t>
            </a:fld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7FFFACD-0584-423C-9DF5-0577B7358C7C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300A091-384F-4B3E-8042-594CEF00C163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A92215EB-1DA1-4311-AECD-59403A78B2C1}" type="slidenum">
              <a:t>&lt;#&gt;</a:t>
            </a:fld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8E40427-3A2E-4003-A3B1-43EAAC4327D5}" type="slidenum">
              <a:t>&lt;#&gt;</a:t>
            </a:fld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308899E-3278-4190-BA13-49C09808C610}" type="slidenum">
              <a:t>&lt;#&gt;</a:t>
            </a:fld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E53426D-394C-4318-B85B-86172FAE99B0}" type="slidenum">
              <a:t>&lt;#&gt;</a:t>
            </a:fld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E537C8A-48DA-4C8A-8393-BF1AD28D6609}" type="slidenum">
              <a:t>&lt;#&gt;</a:t>
            </a:fld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BCCFC2E-A768-4B72-B0C0-EBFBFAC16797}" type="slidenum">
              <a:t>&lt;#&gt;</a:t>
            </a:fld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37C9547-AD68-4C41-AD05-28A5268726E2}" type="slidenum">
              <a:t>&lt;#&gt;</a:t>
            </a:fld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F39F4BA-5551-4383-B14B-EAA52961573B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E342449-B609-41FA-A54C-E33D94C1D7B0}" type="slidenum">
              <a:t>&lt;#&gt;</a:t>
            </a:fld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A5F952F-3F44-4617-83BF-A1D6523904B1}" type="slidenum">
              <a:t>&lt;#&gt;</a:t>
            </a:fld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DAE56D1-BBE4-4881-88E2-FD6724654F54}" type="slidenum">
              <a:t>&lt;#&gt;</a:t>
            </a:fld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D26A149-5701-43BD-9B4F-B345FF5DD544}" type="slidenum">
              <a:t>&lt;#&gt;</a:t>
            </a:fld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8965009-FF89-4036-9083-477743EF6342}" type="slidenum">
              <a:t>&lt;#&gt;</a:t>
            </a:fld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603E60B-BA8F-4194-9B07-5917D73051E9}" type="slidenum">
              <a:t>&lt;#&gt;</a:t>
            </a:fld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937F700-258F-4809-8F9D-7C89A53F4A0C}" type="slidenum">
              <a:t>&lt;#&gt;</a:t>
            </a:fld>
          </a:p>
        </p:txBody>
      </p:sp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CE0EF4E-1B52-49E7-A068-5923D06E2143}" type="slidenum">
              <a:t>&lt;#&gt;</a:t>
            </a:fld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AFD9732-7D2E-4132-8F89-40C88EB4F822}" type="slidenum">
              <a:t>&lt;#&gt;</a:t>
            </a:fld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94F7747-C02A-4BA1-8AB7-DCDE0AF4C58A}" type="slidenum">
              <a:t>&lt;#&gt;</a:t>
            </a:fld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6878FFF-24A1-48CC-A101-35E74690A949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C5C0C6-A162-4BF9-AFAA-9D97AA0593C7}" type="slidenum">
              <a:t>&lt;#&gt;</a:t>
            </a:fld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9BFE84E-DAC9-4790-9B88-A176AB706495}" type="slidenum">
              <a:t>&lt;#&gt;</a:t>
            </a:fld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10DBD21-5963-4592-B3F1-6ECE761F0A92}" type="slidenum">
              <a:t>&lt;#&gt;</a:t>
            </a:fld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F0F8B4F-A197-46CD-B55D-387BD6750549}" type="slidenum">
              <a:t>&lt;#&gt;</a:t>
            </a:fld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B2FDA8E-9B7E-4C48-8D62-A2B7595D0A49}" type="slidenum">
              <a:t>&lt;#&gt;</a:t>
            </a:fld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0D19420-929E-4B49-AB0E-531643E05064}" type="slidenum">
              <a:t>&lt;#&gt;</a:t>
            </a:fld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5CEC7C8-4092-4009-A43E-43D69CE4CD68}" type="slidenum">
              <a:t>&lt;#&gt;</a:t>
            </a:fld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E7AF632-1B0E-4132-A39D-354151EA75E8}" type="slidenum">
              <a:t>&lt;#&gt;</a:t>
            </a:fld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68D1D88-C593-4D73-9A09-16B657124793}" type="slidenum">
              <a:t>&lt;#&gt;</a:t>
            </a:fld>
          </a:p>
        </p:txBody>
      </p:sp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1C4BA3E4-A618-4382-A662-547AF4283F13}" type="slidenum">
              <a:t>&lt;#&gt;</a:t>
            </a:fld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4D8DF872-1D32-49E0-A6AD-DB57E64452E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91DCDAC-372B-475D-9007-96FE4519A305}" type="slidenum">
              <a:t>&lt;#&gt;</a:t>
            </a:fld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A236FAEF-43AA-4CD5-BB5A-3D3281B78564}" type="slidenum">
              <a:t>&lt;#&gt;</a:t>
            </a:fld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DDEB777F-87B5-4AAB-9AB1-588839FB6F70}" type="slidenum">
              <a:t>&lt;#&gt;</a:t>
            </a:fld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44EBEF6F-ADA2-4480-B3E6-6FD147D6F9F1}" type="slidenum">
              <a:t>&lt;#&gt;</a:t>
            </a:fld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9B69EB82-438C-416A-BAA1-5F0353B1B174}" type="slidenum">
              <a:t>&lt;#&gt;</a:t>
            </a:fld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969EDCF6-5ECA-4C52-B08D-BC984E1B0F82}" type="slidenum">
              <a:t>&lt;#&gt;</a:t>
            </a:fld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4076C7BD-8BD8-4A53-9599-68147CA56007}" type="slidenum">
              <a:t>&lt;#&gt;</a:t>
            </a:fld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ABB3C2E7-1AC2-41A0-BFFA-B63087322BFC}" type="slidenum">
              <a:t>&lt;#&gt;</a:t>
            </a:fld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90876A1C-CD5E-4123-A98E-4CC8399FF1C3}" type="slidenum">
              <a:t>&lt;#&gt;</a:t>
            </a:fld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3"/>
          </p:nvPr>
        </p:nvSpPr>
        <p:spPr/>
        <p:txBody>
          <a:bodyPr/>
          <a:p>
            <a:fld id="{417476CF-80A7-4BD6-908D-B4A87C03FF29}" type="slidenum">
              <a:t>&lt;#&gt;</a:t>
            </a:fld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CD8AAED-062F-4692-9931-FC30F9D9F18B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E5B59D8-1B94-4FB8-89E5-1F456829DA45}" type="slidenum">
              <a:t>&lt;#&gt;</a:t>
            </a:fld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7CCA356-0C16-4C4E-A4AF-BC49D4D808C0}" type="slidenum">
              <a:t>&lt;#&gt;</a:t>
            </a:fld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994E36C-FC31-4292-967B-45CEA1C345B0}" type="slidenum">
              <a:t>&lt;#&gt;</a:t>
            </a:fld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C3B31EE-AE0C-4D2B-87DA-981EEA5C4B1C}" type="slidenum">
              <a:t>&lt;#&gt;</a:t>
            </a:fld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76068D3-A537-4C7D-82BB-47166891B657}" type="slidenum">
              <a:t>&lt;#&gt;</a:t>
            </a:fld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29C1C79-7FF7-47D5-A556-3614F3120888}" type="slidenum">
              <a:t>&lt;#&gt;</a:t>
            </a:fld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B81F13C-47FC-4A57-BD18-4FA1B4DB24FB}" type="slidenum">
              <a:t>&lt;#&gt;</a:t>
            </a:fld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D290A21-9402-4D97-A723-6BB8544E382C}" type="slidenum">
              <a:t>&lt;#&gt;</a:t>
            </a:fld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84235F2-58E7-4E42-ABEF-75D2DE8EBC38}" type="slidenum">
              <a:t>&lt;#&gt;</a:t>
            </a:fld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AD9B7B9-A44E-44E7-BC5C-999260120792}" type="slidenum">
              <a:t>&lt;#&gt;</a:t>
            </a:fld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1924029-7A81-4DF6-AE9D-5E3EFA066121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46BC870-B6BD-42A4-96C9-B5047AEEBD07}" type="slidenum">
              <a:t>&lt;#&gt;</a:t>
            </a:fld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62A69E3-ECC0-45E4-9137-3D5BB72831CF}" type="slidenum">
              <a:t>&lt;#&gt;</a:t>
            </a:fld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41C05D3-85FE-457D-92DA-AC589861C11C}" type="slidenum">
              <a:t>&lt;#&gt;</a:t>
            </a:fld>
          </a:p>
        </p:txBody>
      </p:sp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555CE00-B235-41F6-A6CE-BDDEEF3DD37A}" type="slidenum">
              <a:t>&lt;#&gt;</a:t>
            </a:fld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E6B86A4-C45A-4B91-82ED-1E011B860DCD}" type="slidenum">
              <a:t>&lt;#&gt;</a:t>
            </a:fld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D943BAD-D738-4C6E-BC8E-6AF546D02B0E}" type="slidenum">
              <a:t>&lt;#&gt;</a:t>
            </a:fld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BF543D6-8DFC-4C74-B443-942ED7477996}" type="slidenum">
              <a:t>&lt;#&gt;</a:t>
            </a:fld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7E626BD-8531-4528-A175-B5274EF6D396}" type="slidenum">
              <a:t>&lt;#&gt;</a:t>
            </a:fld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70501F7-48F4-43BA-B646-96A2FA11BF39}" type="slidenum">
              <a:t>&lt;#&gt;</a:t>
            </a:fld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36AEF24-173A-432D-86DB-12097F6EBE28}" type="slidenum">
              <a:t>&lt;#&gt;</a:t>
            </a:fld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F9D5933-E01D-42E0-AD0D-CE40A54058CE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B673E8C-5C25-4C95-B6A1-F39E5D679A1D}" type="slidenum">
              <a:t>&lt;#&gt;</a:t>
            </a:fld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18E25CB-2072-4B74-A8A8-21F8D1E0DB7F}" type="slidenum">
              <a:t>&lt;#&gt;</a:t>
            </a:fld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091B4FB-974E-4145-BD4F-7F10570746A5}" type="slidenum">
              <a:t>&lt;#&gt;</a:t>
            </a:fld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A41162F-C01C-4FD2-A71A-B77AB25BFD36}" type="slidenum">
              <a:t>&lt;#&gt;</a:t>
            </a:fld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8BB8B44-BC5C-4837-8D47-1827D55F8EF8}" type="slidenum">
              <a:t>&lt;#&gt;</a:t>
            </a:fld>
          </a:p>
        </p:txBody>
      </p:sp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3F80E0D2-D82B-47E1-8ED4-28A04403F580}" type="slidenum">
              <a:t>&lt;#&gt;</a:t>
            </a:fld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5F377D9-F978-4B84-AEDA-7013A7FD75A4}" type="slidenum">
              <a:t>&lt;#&gt;</a:t>
            </a:fld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8DFF342-2A41-427E-B024-1DB192F34F30}" type="slidenum">
              <a:t>&lt;#&gt;</a:t>
            </a:fld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03BED3A-8CD9-401F-862B-F6DA33B397BC}" type="slidenum">
              <a:t>&lt;#&gt;</a:t>
            </a:fld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04250EBE-5137-4C52-B99D-BA80928BD80B}" type="slidenum">
              <a:t>&lt;#&gt;</a:t>
            </a:fld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E8AA9024-58FB-4A65-BBD1-D8B8FB626625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55C8A1E-CC7C-4BED-AED0-EB9566A6A1F2}" type="slidenum">
              <a:t>&lt;#&gt;</a:t>
            </a:fld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95AF8B3C-9A6D-480D-AE12-E84082DC2753}" type="slidenum">
              <a:t>&lt;#&gt;</a:t>
            </a:fld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B864CCD6-259E-4866-8F00-972B216119B4}" type="slidenum">
              <a:t>&lt;#&gt;</a:t>
            </a:fld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D10DF97-F436-4D98-9D4B-AA4CC4CFAA66}" type="slidenum">
              <a:t>&lt;#&gt;</a:t>
            </a:fld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72816029-45BA-45D8-AF17-914C0D154FAF}" type="slidenum">
              <a:t>&lt;#&gt;</a:t>
            </a:fld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4F812F1-5DDB-4B3B-A9EA-421DC4309060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018CE95-0258-4160-BEFE-71E4F478D9D1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84019A2-67DD-400C-AE2E-2107D4A039BC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283A113-F139-4E20-A157-737E6D541E4B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42B48CA-D60F-4BC9-9128-D87E1B3383CD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D095BD-3CBC-447C-9F16-98D1830B18FD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6C305C-E9BD-46F6-B1D9-5ACCC5BDDF7C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A2077B-AF93-4C0E-98D2-274E5663FE33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1554AE-628A-4BA7-A17A-49034B2E1E1F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F0125D-6008-492D-81C7-3DA44A754B6B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DCC480-66E0-4CF6-AE2B-9E0A2974D4AE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33CC82-068C-4BE0-A26A-C0ADDBA45A7B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2386B9-FBB0-4DD9-BF02-32DC8DE80F7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EEFEDB-7EB7-414A-9CC6-72781C40A92B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4BC114-1269-4B3F-8F88-8DCA91480865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0D8861-32B3-4C83-969A-0C02649D89A0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F7BF0C-D87C-4427-8AE7-75326C6DDC70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B7114A-1F66-41D5-B46B-225817BC7EB8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CD7B38-1C61-4EBC-91AB-34E35353B856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845A67-3ADA-414B-8F2A-1846F6C52CEA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27ADEF-5701-49E9-B590-20E0DC03EA65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E761D2-6CFE-41AD-AD71-28D7C369B4E4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9D3C5A2-525F-4892-B3A9-6E9EA7DBF6D0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12C846-2481-445A-B0B6-345A07D1B0A2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877629-6676-4777-8181-8231408BCEEB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C6EC6B-71F8-4D6E-9C28-59FA50A60F61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2FC30E6-7D47-445E-B4AA-5E8542BE2644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A170F67-0757-4074-8BB4-E8CA9D4F7D78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428EC1F-727F-4A84-A177-8489BBBFE524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9BF7737-9D90-4DDF-B82C-1A775B6CBEEA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3996B3C-DF8D-449B-A81F-246DABBC7C80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97B71FA-1373-4302-932F-456A042A371A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4D62ECF-B337-4624-9E9F-2548C8267923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EDC16CF-CDD7-4ADD-88EB-68A98F9E87C4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79CFCB7-0C7C-480D-AEC4-4F917F001F0F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D5D3B4A-1F04-4DE5-AB3A-56DC68B4B683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7397FEA-DA32-4E57-8C61-836FB5759A02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F9C1AF8-1F1B-46C8-AD6F-88F57519DDFE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ED3048E-350B-4E9B-A6E4-B96AA7208E15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0B65480-ACA3-465E-A86D-84C87BCF7434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34C02D3-79F1-4442-893E-2F58D955F554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65964E-BBF8-40A0-B4D5-EDB8DB41520F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D4571B-9A55-47FA-8557-4456421C370F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4E7A757-B734-4444-99A4-A4378C44F111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90BB112-6FB0-429A-B325-930497958D54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5E0D16-C3A0-47BE-ACEB-7C12A0E69ED6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3CE7BC5-16A6-447B-93A9-89BE594C9735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8B58C3-3AC3-446A-A1BF-0840CCC12361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8CC588-4D15-484E-809D-502DBCBA10E5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D2A1324-6753-4FFF-9C6A-97B32ED4B382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0359652-4741-4BC4-886B-77DF0C846243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9F98BCA-7C4B-4917-ADB1-5EE4E7ACEA5C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12CA936-FE57-4B07-995E-1BEF609823B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ECA9B0-9088-43A5-B740-9CE971B076E3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B606590-23C8-4062-B6F5-97D56A87DDF0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005D23-8501-47EA-8644-15D0989CA873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F96F98C-C4E5-486D-A185-D8AADD98841E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B1ACC51-C72F-4D90-BC03-D5FED730C376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DD9ECD5-0C19-4348-B622-B08B43FA52CE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CB144C-9676-42FF-A002-24008D9B6746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DDB24DD-A5C8-4BCE-A8AD-47EF5362D5D0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64E06AF-DA74-4AA8-9AAB-EE591F1A2435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3E4EE9-9531-4963-B58B-BCE289E8DC1B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B956A41-3185-4D5E-AB24-EBD3F7167745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0DD1530-ADD3-408E-9ED3-0AB5074DD55F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A2DEE01-6CF7-4BE4-91C0-7B31013E62E9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D368702-C5E2-4DAE-9589-15E76CBAC848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C5DF4D3-14BE-48AB-8DFC-B58286CFE1B3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13D7A39-0A0A-4678-A515-16095F79DEC0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8B0F615-5952-4521-A7CB-54A449D56F2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ubTitle"/>
          </p:nvPr>
        </p:nvSpPr>
        <p:spPr>
          <a:xfrm>
            <a:off x="713160" y="470520"/>
            <a:ext cx="771732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13300F7-3DBC-450B-AC12-FCFAC7794218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D4E9325-5B79-46A0-A0D7-2008115BC2EB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30C6F25-2DA7-464B-B64F-2CEAD257DF9A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30D4D41-6F3C-4E48-86B3-7DAE0A3FDFC6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3E165BF-E8E3-4C5A-9872-A02E8DB9451F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D7B3ACA-3E84-46C2-9568-766884C25BBD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3C0EE90A-2C68-490B-926A-C7A36D7FE925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10F3F9E-EF78-4ED7-B12A-AA5188DEF233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B23659D-3F97-49D7-A36C-9BCD4A0C23F8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8C92BB9-80A7-4E0E-88EE-31FA10B8892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13160" y="1332360"/>
            <a:ext cx="5004720" cy="1901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Google Shape;12;p2"/>
          <p:cNvSpPr/>
          <p:nvPr/>
        </p:nvSpPr>
        <p:spPr>
          <a:xfrm>
            <a:off x="8291160" y="0"/>
            <a:ext cx="852480" cy="51433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" name="Google Shape;13;p2"/>
          <p:cNvGrpSpPr/>
          <p:nvPr/>
        </p:nvGrpSpPr>
        <p:grpSpPr>
          <a:xfrm>
            <a:off x="-55440" y="539640"/>
            <a:ext cx="9199080" cy="4604040"/>
            <a:chOff x="-55440" y="539640"/>
            <a:chExt cx="9199080" cy="4604040"/>
          </a:xfrm>
        </p:grpSpPr>
        <p:sp>
          <p:nvSpPr>
            <p:cNvPr id="3" name="Google Shape;14;p2"/>
            <p:cNvSpPr/>
            <p:nvPr/>
          </p:nvSpPr>
          <p:spPr>
            <a:xfrm>
              <a:off x="-55440" y="4608720"/>
              <a:ext cx="4870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Google Shape;15;p2"/>
            <p:cNvSpPr/>
            <p:nvPr/>
          </p:nvSpPr>
          <p:spPr>
            <a:xfrm>
              <a:off x="4751640" y="539640"/>
              <a:ext cx="43920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Google Shape;16;p2"/>
            <p:cNvSpPr/>
            <p:nvPr/>
          </p:nvSpPr>
          <p:spPr>
            <a:xfrm rot="10800000">
              <a:off x="8430480" y="805680"/>
              <a:ext cx="360" cy="433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2253600" y="1670400"/>
            <a:ext cx="4636080" cy="18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Google Shape;59;p8"/>
          <p:cNvSpPr/>
          <p:nvPr/>
        </p:nvSpPr>
        <p:spPr>
          <a:xfrm flipH="1">
            <a:off x="-55440" y="0"/>
            <a:ext cx="852480" cy="51433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0" name="Google Shape;60;p8"/>
          <p:cNvGrpSpPr/>
          <p:nvPr/>
        </p:nvGrpSpPr>
        <p:grpSpPr>
          <a:xfrm>
            <a:off x="-55080" y="539640"/>
            <a:ext cx="9196920" cy="4604040"/>
            <a:chOff x="-55080" y="539640"/>
            <a:chExt cx="9196920" cy="4604040"/>
          </a:xfrm>
        </p:grpSpPr>
        <p:sp>
          <p:nvSpPr>
            <p:cNvPr id="391" name="Google Shape;61;p8"/>
            <p:cNvSpPr/>
            <p:nvPr/>
          </p:nvSpPr>
          <p:spPr>
            <a:xfrm flipH="1">
              <a:off x="3482640" y="4608720"/>
              <a:ext cx="56588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Google Shape;62;p8"/>
            <p:cNvSpPr/>
            <p:nvPr/>
          </p:nvSpPr>
          <p:spPr>
            <a:xfrm flipH="1">
              <a:off x="-55080" y="539640"/>
              <a:ext cx="46411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Google Shape;63;p8"/>
            <p:cNvSpPr/>
            <p:nvPr/>
          </p:nvSpPr>
          <p:spPr>
            <a:xfrm flipH="1" rot="10800000">
              <a:off x="654840" y="805680"/>
              <a:ext cx="360" cy="4338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4" name="PlaceHolder 2"/>
          <p:cNvSpPr>
            <a:spLocks noGrp="1"/>
          </p:cNvSpPr>
          <p:nvPr>
            <p:ph type="sldNum" idx="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0AF6E93-B9D9-4CA8-9877-A3DC7AC768D0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1691280" y="1759320"/>
            <a:ext cx="5761440" cy="209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Google Shape;163;p21"/>
          <p:cNvSpPr/>
          <p:nvPr/>
        </p:nvSpPr>
        <p:spPr>
          <a:xfrm flipH="1">
            <a:off x="-2160" y="4875840"/>
            <a:ext cx="9143640" cy="2671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35" name="Google Shape;164;p21"/>
          <p:cNvGrpSpPr/>
          <p:nvPr/>
        </p:nvGrpSpPr>
        <p:grpSpPr>
          <a:xfrm>
            <a:off x="276480" y="267480"/>
            <a:ext cx="8860320" cy="4876200"/>
            <a:chOff x="276480" y="267480"/>
            <a:chExt cx="8860320" cy="4876200"/>
          </a:xfrm>
        </p:grpSpPr>
        <p:sp>
          <p:nvSpPr>
            <p:cNvPr id="436" name="Google Shape;165;p21"/>
            <p:cNvSpPr/>
            <p:nvPr/>
          </p:nvSpPr>
          <p:spPr>
            <a:xfrm rot="10800000">
              <a:off x="276480" y="2572560"/>
              <a:ext cx="360" cy="257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Google Shape;166;p21"/>
            <p:cNvSpPr/>
            <p:nvPr/>
          </p:nvSpPr>
          <p:spPr>
            <a:xfrm>
              <a:off x="4565160" y="267480"/>
              <a:ext cx="457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8" name="PlaceHolder 3"/>
          <p:cNvSpPr>
            <a:spLocks noGrp="1"/>
          </p:cNvSpPr>
          <p:nvPr>
            <p:ph type="sldNum" idx="1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370E1EF-4566-4EB7-A362-E1B3B8813179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Num" idx="1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DC5BBF8-00F0-4E34-9FE6-C3EC041BA8F2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Google Shape;210;p26"/>
          <p:cNvSpPr/>
          <p:nvPr/>
        </p:nvSpPr>
        <p:spPr>
          <a:xfrm rot="10800000">
            <a:off x="8860680" y="0"/>
            <a:ext cx="283320" cy="51433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16" name="Google Shape;211;p26"/>
          <p:cNvGrpSpPr/>
          <p:nvPr/>
        </p:nvGrpSpPr>
        <p:grpSpPr>
          <a:xfrm>
            <a:off x="360" y="267120"/>
            <a:ext cx="9002160" cy="4876200"/>
            <a:chOff x="360" y="267120"/>
            <a:chExt cx="9002160" cy="4876200"/>
          </a:xfrm>
        </p:grpSpPr>
        <p:sp>
          <p:nvSpPr>
            <p:cNvPr id="517" name="Google Shape;212;p26"/>
            <p:cNvSpPr/>
            <p:nvPr/>
          </p:nvSpPr>
          <p:spPr>
            <a:xfrm rot="10800000">
              <a:off x="360" y="266760"/>
              <a:ext cx="1739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Google Shape;213;p26"/>
            <p:cNvSpPr/>
            <p:nvPr/>
          </p:nvSpPr>
          <p:spPr>
            <a:xfrm>
              <a:off x="9002160" y="1185120"/>
              <a:ext cx="360" cy="395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9" name="PlaceHolder 2"/>
          <p:cNvSpPr>
            <a:spLocks noGrp="1"/>
          </p:cNvSpPr>
          <p:nvPr>
            <p:ph type="sldNum" idx="12"/>
          </p:nvPr>
        </p:nvSpPr>
        <p:spPr>
          <a:xfrm>
            <a:off x="83545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34B171A-74AA-467D-87AB-1FD13BB1691D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Google Shape;27;p4"/>
          <p:cNvSpPr/>
          <p:nvPr/>
        </p:nvSpPr>
        <p:spPr>
          <a:xfrm flipH="1">
            <a:off x="-2160" y="0"/>
            <a:ext cx="9143640" cy="2671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59" name="Google Shape;28;p4"/>
          <p:cNvGrpSpPr/>
          <p:nvPr/>
        </p:nvGrpSpPr>
        <p:grpSpPr>
          <a:xfrm>
            <a:off x="360" y="0"/>
            <a:ext cx="8860320" cy="4876200"/>
            <a:chOff x="360" y="0"/>
            <a:chExt cx="8860320" cy="4876200"/>
          </a:xfrm>
        </p:grpSpPr>
        <p:sp>
          <p:nvSpPr>
            <p:cNvPr id="560" name="Google Shape;29;p4"/>
            <p:cNvSpPr/>
            <p:nvPr/>
          </p:nvSpPr>
          <p:spPr>
            <a:xfrm>
              <a:off x="8860320" y="0"/>
              <a:ext cx="360" cy="257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Google Shape;30;p4"/>
            <p:cNvSpPr/>
            <p:nvPr/>
          </p:nvSpPr>
          <p:spPr>
            <a:xfrm rot="10800000">
              <a:off x="360" y="4875480"/>
              <a:ext cx="8444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62" name="PlaceHolder 2"/>
          <p:cNvSpPr>
            <a:spLocks noGrp="1"/>
          </p:cNvSpPr>
          <p:nvPr>
            <p:ph type="sldNum" idx="1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C566775-5EC9-40F5-8A48-5396368EFF8C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1" name="Google Shape;27;p4"/>
          <p:cNvSpPr/>
          <p:nvPr/>
        </p:nvSpPr>
        <p:spPr>
          <a:xfrm flipH="1">
            <a:off x="-2160" y="0"/>
            <a:ext cx="9143640" cy="2671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02" name="Google Shape;28;p4"/>
          <p:cNvGrpSpPr/>
          <p:nvPr/>
        </p:nvGrpSpPr>
        <p:grpSpPr>
          <a:xfrm>
            <a:off x="360" y="0"/>
            <a:ext cx="8860320" cy="4876200"/>
            <a:chOff x="360" y="0"/>
            <a:chExt cx="8860320" cy="4876200"/>
          </a:xfrm>
        </p:grpSpPr>
        <p:sp>
          <p:nvSpPr>
            <p:cNvPr id="603" name="Google Shape;29;p4"/>
            <p:cNvSpPr/>
            <p:nvPr/>
          </p:nvSpPr>
          <p:spPr>
            <a:xfrm>
              <a:off x="8860320" y="0"/>
              <a:ext cx="360" cy="257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Google Shape;30;p4"/>
            <p:cNvSpPr/>
            <p:nvPr/>
          </p:nvSpPr>
          <p:spPr>
            <a:xfrm rot="10800000">
              <a:off x="360" y="4875480"/>
              <a:ext cx="8444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05" name="PlaceHolder 2"/>
          <p:cNvSpPr>
            <a:spLocks noGrp="1"/>
          </p:cNvSpPr>
          <p:nvPr>
            <p:ph type="sldNum" idx="1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D6537D2-710A-4A1A-B592-881742E5D6BD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60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Google Shape;27;p4"/>
          <p:cNvSpPr/>
          <p:nvPr/>
        </p:nvSpPr>
        <p:spPr>
          <a:xfrm flipH="1">
            <a:off x="-2160" y="0"/>
            <a:ext cx="9143640" cy="2671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5" name="Google Shape;28;p4"/>
          <p:cNvGrpSpPr/>
          <p:nvPr/>
        </p:nvGrpSpPr>
        <p:grpSpPr>
          <a:xfrm>
            <a:off x="360" y="0"/>
            <a:ext cx="8860320" cy="4876200"/>
            <a:chOff x="360" y="0"/>
            <a:chExt cx="8860320" cy="4876200"/>
          </a:xfrm>
        </p:grpSpPr>
        <p:sp>
          <p:nvSpPr>
            <p:cNvPr id="646" name="Google Shape;29;p4"/>
            <p:cNvSpPr/>
            <p:nvPr/>
          </p:nvSpPr>
          <p:spPr>
            <a:xfrm>
              <a:off x="8860320" y="0"/>
              <a:ext cx="360" cy="257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Google Shape;30;p4"/>
            <p:cNvSpPr/>
            <p:nvPr/>
          </p:nvSpPr>
          <p:spPr>
            <a:xfrm rot="10800000">
              <a:off x="360" y="4875480"/>
              <a:ext cx="8444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8" name="PlaceHolder 2"/>
          <p:cNvSpPr>
            <a:spLocks noGrp="1"/>
          </p:cNvSpPr>
          <p:nvPr>
            <p:ph type="sldNum" idx="1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B238601-FCB2-493F-A096-4863361BFCF9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Google Shape;27;p4"/>
          <p:cNvSpPr/>
          <p:nvPr/>
        </p:nvSpPr>
        <p:spPr>
          <a:xfrm flipH="1">
            <a:off x="-2160" y="0"/>
            <a:ext cx="9143640" cy="2671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88" name="Google Shape;28;p4"/>
          <p:cNvGrpSpPr/>
          <p:nvPr/>
        </p:nvGrpSpPr>
        <p:grpSpPr>
          <a:xfrm>
            <a:off x="360" y="0"/>
            <a:ext cx="8860320" cy="4876200"/>
            <a:chOff x="360" y="0"/>
            <a:chExt cx="8860320" cy="4876200"/>
          </a:xfrm>
        </p:grpSpPr>
        <p:sp>
          <p:nvSpPr>
            <p:cNvPr id="689" name="Google Shape;29;p4"/>
            <p:cNvSpPr/>
            <p:nvPr/>
          </p:nvSpPr>
          <p:spPr>
            <a:xfrm>
              <a:off x="8860320" y="0"/>
              <a:ext cx="360" cy="257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Google Shape;30;p4"/>
            <p:cNvSpPr/>
            <p:nvPr/>
          </p:nvSpPr>
          <p:spPr>
            <a:xfrm rot="10800000">
              <a:off x="360" y="4875480"/>
              <a:ext cx="8444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91" name="PlaceHolder 2"/>
          <p:cNvSpPr>
            <a:spLocks noGrp="1"/>
          </p:cNvSpPr>
          <p:nvPr>
            <p:ph type="sldNum" idx="1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2915581-5A6F-4FCF-AFE8-C17615FE7FE5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69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Google Shape;210;p26"/>
          <p:cNvSpPr/>
          <p:nvPr/>
        </p:nvSpPr>
        <p:spPr>
          <a:xfrm rot="10800000">
            <a:off x="8860680" y="0"/>
            <a:ext cx="283320" cy="51433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" name="Google Shape;211;p26"/>
          <p:cNvGrpSpPr/>
          <p:nvPr/>
        </p:nvGrpSpPr>
        <p:grpSpPr>
          <a:xfrm>
            <a:off x="360" y="267120"/>
            <a:ext cx="9002160" cy="4876200"/>
            <a:chOff x="360" y="267120"/>
            <a:chExt cx="9002160" cy="4876200"/>
          </a:xfrm>
        </p:grpSpPr>
        <p:sp>
          <p:nvSpPr>
            <p:cNvPr id="46" name="Google Shape;212;p26"/>
            <p:cNvSpPr/>
            <p:nvPr/>
          </p:nvSpPr>
          <p:spPr>
            <a:xfrm rot="10800000">
              <a:off x="360" y="266760"/>
              <a:ext cx="1739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Google Shape;213;p26"/>
            <p:cNvSpPr/>
            <p:nvPr/>
          </p:nvSpPr>
          <p:spPr>
            <a:xfrm>
              <a:off x="9002160" y="1185120"/>
              <a:ext cx="360" cy="39582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" name="PlaceHolder 2"/>
          <p:cNvSpPr>
            <a:spLocks noGrp="1"/>
          </p:cNvSpPr>
          <p:nvPr>
            <p:ph type="sldNum" idx="1"/>
          </p:nvPr>
        </p:nvSpPr>
        <p:spPr>
          <a:xfrm>
            <a:off x="83545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04B7ABA-FC03-4ADE-AA31-F05807D6526E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Google Shape;232;p28"/>
          <p:cNvSpPr/>
          <p:nvPr/>
        </p:nvSpPr>
        <p:spPr>
          <a:xfrm>
            <a:off x="0" y="4876200"/>
            <a:ext cx="9143640" cy="2671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8" name="Google Shape;233;p28"/>
          <p:cNvGrpSpPr/>
          <p:nvPr/>
        </p:nvGrpSpPr>
        <p:grpSpPr>
          <a:xfrm>
            <a:off x="283320" y="360"/>
            <a:ext cx="8860320" cy="5009760"/>
            <a:chOff x="283320" y="360"/>
            <a:chExt cx="8860320" cy="5009760"/>
          </a:xfrm>
        </p:grpSpPr>
        <p:sp>
          <p:nvSpPr>
            <p:cNvPr id="89" name="Google Shape;234;p28"/>
            <p:cNvSpPr/>
            <p:nvPr/>
          </p:nvSpPr>
          <p:spPr>
            <a:xfrm>
              <a:off x="4572000" y="5009760"/>
              <a:ext cx="457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Google Shape;235;p28"/>
            <p:cNvSpPr/>
            <p:nvPr/>
          </p:nvSpPr>
          <p:spPr>
            <a:xfrm rot="10800000">
              <a:off x="283320" y="360"/>
              <a:ext cx="360" cy="29188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1" name="PlaceHolder 2"/>
          <p:cNvSpPr>
            <a:spLocks noGrp="1"/>
          </p:cNvSpPr>
          <p:nvPr>
            <p:ph type="sldNum" idx="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173CE5E-47B0-42EC-BD39-5F8B53B9ADE1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13160" y="1683000"/>
            <a:ext cx="3780720" cy="27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51200" y="1683000"/>
            <a:ext cx="3780720" cy="273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Google Shape;201;p25"/>
          <p:cNvSpPr/>
          <p:nvPr/>
        </p:nvSpPr>
        <p:spPr>
          <a:xfrm flipH="1">
            <a:off x="711360" y="4876200"/>
            <a:ext cx="8430120" cy="2671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3" name="Google Shape;202;p25"/>
          <p:cNvGrpSpPr/>
          <p:nvPr/>
        </p:nvGrpSpPr>
        <p:grpSpPr>
          <a:xfrm>
            <a:off x="283680" y="-3960"/>
            <a:ext cx="8577000" cy="5146920"/>
            <a:chOff x="283680" y="-3960"/>
            <a:chExt cx="8577000" cy="5146920"/>
          </a:xfrm>
        </p:grpSpPr>
        <p:sp>
          <p:nvSpPr>
            <p:cNvPr id="134" name="Google Shape;203;p25"/>
            <p:cNvSpPr/>
            <p:nvPr/>
          </p:nvSpPr>
          <p:spPr>
            <a:xfrm>
              <a:off x="8860320" y="2571840"/>
              <a:ext cx="360" cy="257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Google Shape;204;p25"/>
            <p:cNvSpPr/>
            <p:nvPr/>
          </p:nvSpPr>
          <p:spPr>
            <a:xfrm>
              <a:off x="283680" y="-3960"/>
              <a:ext cx="360" cy="257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6" name="PlaceHolder 4"/>
          <p:cNvSpPr>
            <a:spLocks noGrp="1"/>
          </p:cNvSpPr>
          <p:nvPr>
            <p:ph type="sldNum" idx="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6840DD8-093C-4607-ABB4-D917625F94E2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Google Shape;27;p4"/>
          <p:cNvSpPr/>
          <p:nvPr/>
        </p:nvSpPr>
        <p:spPr>
          <a:xfrm flipH="1">
            <a:off x="-2160" y="0"/>
            <a:ext cx="9143640" cy="2671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5" name="Google Shape;28;p4"/>
          <p:cNvGrpSpPr/>
          <p:nvPr/>
        </p:nvGrpSpPr>
        <p:grpSpPr>
          <a:xfrm>
            <a:off x="360" y="0"/>
            <a:ext cx="8860320" cy="4876200"/>
            <a:chOff x="360" y="0"/>
            <a:chExt cx="8860320" cy="4876200"/>
          </a:xfrm>
        </p:grpSpPr>
        <p:sp>
          <p:nvSpPr>
            <p:cNvPr id="176" name="Google Shape;29;p4"/>
            <p:cNvSpPr/>
            <p:nvPr/>
          </p:nvSpPr>
          <p:spPr>
            <a:xfrm>
              <a:off x="8860320" y="0"/>
              <a:ext cx="360" cy="2571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Google Shape;30;p4"/>
            <p:cNvSpPr/>
            <p:nvPr/>
          </p:nvSpPr>
          <p:spPr>
            <a:xfrm rot="10800000">
              <a:off x="360" y="4875480"/>
              <a:ext cx="8444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" name="PlaceHolder 2"/>
          <p:cNvSpPr>
            <a:spLocks noGrp="1"/>
          </p:cNvSpPr>
          <p:nvPr>
            <p:ph type="sldNum" idx="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5C0FDAF-6558-4EAF-8DE1-E675809766EC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2143080" y="1461600"/>
            <a:ext cx="4857480" cy="79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Google Shape;68;p9"/>
          <p:cNvSpPr/>
          <p:nvPr/>
        </p:nvSpPr>
        <p:spPr>
          <a:xfrm>
            <a:off x="0" y="4426560"/>
            <a:ext cx="9143640" cy="71064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8" name="Google Shape;69;p9"/>
          <p:cNvGrpSpPr/>
          <p:nvPr/>
        </p:nvGrpSpPr>
        <p:grpSpPr>
          <a:xfrm>
            <a:off x="712440" y="539640"/>
            <a:ext cx="8431200" cy="4604040"/>
            <a:chOff x="712440" y="539640"/>
            <a:chExt cx="8431200" cy="4604040"/>
          </a:xfrm>
        </p:grpSpPr>
        <p:sp>
          <p:nvSpPr>
            <p:cNvPr id="219" name="Google Shape;70;p9"/>
            <p:cNvSpPr/>
            <p:nvPr/>
          </p:nvSpPr>
          <p:spPr>
            <a:xfrm>
              <a:off x="4572000" y="539640"/>
              <a:ext cx="45716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Google Shape;71;p9"/>
            <p:cNvSpPr/>
            <p:nvPr/>
          </p:nvSpPr>
          <p:spPr>
            <a:xfrm rot="10800000">
              <a:off x="712440" y="1685880"/>
              <a:ext cx="360" cy="34578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1" name="PlaceHolder 2"/>
          <p:cNvSpPr>
            <a:spLocks noGrp="1"/>
          </p:cNvSpPr>
          <p:nvPr>
            <p:ph type="sldNum" idx="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29ECE9D-8162-470A-9692-DD0649C53013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13160" y="1139040"/>
            <a:ext cx="2789280" cy="1615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0" y="0"/>
            <a:ext cx="4571640" cy="514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Google Shape;52;p7"/>
          <p:cNvSpPr/>
          <p:nvPr/>
        </p:nvSpPr>
        <p:spPr>
          <a:xfrm>
            <a:off x="0" y="0"/>
            <a:ext cx="283320" cy="51433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2" name="Google Shape;53;p7"/>
          <p:cNvGrpSpPr/>
          <p:nvPr/>
        </p:nvGrpSpPr>
        <p:grpSpPr>
          <a:xfrm>
            <a:off x="0" y="0"/>
            <a:ext cx="3812400" cy="4609080"/>
            <a:chOff x="0" y="0"/>
            <a:chExt cx="3812400" cy="4609080"/>
          </a:xfrm>
        </p:grpSpPr>
        <p:sp>
          <p:nvSpPr>
            <p:cNvPr id="263" name="Google Shape;54;p7"/>
            <p:cNvSpPr/>
            <p:nvPr/>
          </p:nvSpPr>
          <p:spPr>
            <a:xfrm rot="10800000">
              <a:off x="3812040" y="0"/>
              <a:ext cx="360" cy="6987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Google Shape;55;p7"/>
            <p:cNvSpPr/>
            <p:nvPr/>
          </p:nvSpPr>
          <p:spPr>
            <a:xfrm>
              <a:off x="0" y="4608720"/>
              <a:ext cx="33865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5" name="PlaceHolder 3"/>
          <p:cNvSpPr>
            <a:spLocks noGrp="1"/>
          </p:cNvSpPr>
          <p:nvPr>
            <p:ph type="sldNum" idx="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E062B54-2C68-4116-A02B-B106AED26D7A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/>
          <p:nvPr/>
        </p:nvSpPr>
        <p:spPr>
          <a:xfrm rot="10800000">
            <a:off x="360" y="360"/>
            <a:ext cx="716400" cy="51433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3" name="Google Shape;303;p34"/>
          <p:cNvGrpSpPr/>
          <p:nvPr/>
        </p:nvGrpSpPr>
        <p:grpSpPr>
          <a:xfrm>
            <a:off x="360" y="362880"/>
            <a:ext cx="8860320" cy="4780440"/>
            <a:chOff x="360" y="362880"/>
            <a:chExt cx="8860320" cy="4780440"/>
          </a:xfrm>
        </p:grpSpPr>
        <p:sp>
          <p:nvSpPr>
            <p:cNvPr id="304" name="Google Shape;304;p34"/>
            <p:cNvSpPr/>
            <p:nvPr/>
          </p:nvSpPr>
          <p:spPr>
            <a:xfrm rot="10800000">
              <a:off x="360" y="362520"/>
              <a:ext cx="48704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Google Shape;305;p34"/>
            <p:cNvSpPr/>
            <p:nvPr/>
          </p:nvSpPr>
          <p:spPr>
            <a:xfrm>
              <a:off x="8860320" y="1012680"/>
              <a:ext cx="360" cy="4130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rgbClr val="0a0a0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6" name="PlaceHolder 1"/>
          <p:cNvSpPr>
            <a:spLocks noGrp="1"/>
          </p:cNvSpPr>
          <p:nvPr>
            <p:ph type="sldNum" idx="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6009A50-992C-4364-A577-7FAA812E94D9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296;p33"/>
          <p:cNvSpPr/>
          <p:nvPr/>
        </p:nvSpPr>
        <p:spPr>
          <a:xfrm rot="10800000">
            <a:off x="9001800" y="360"/>
            <a:ext cx="360" cy="265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a0a0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Google Shape;297;p33"/>
          <p:cNvSpPr/>
          <p:nvPr/>
        </p:nvSpPr>
        <p:spPr>
          <a:xfrm>
            <a:off x="8291160" y="0"/>
            <a:ext cx="852480" cy="5143320"/>
          </a:xfrm>
          <a:prstGeom prst="rect">
            <a:avLst/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Google Shape;298;p33"/>
          <p:cNvSpPr/>
          <p:nvPr/>
        </p:nvSpPr>
        <p:spPr>
          <a:xfrm>
            <a:off x="4273200" y="4876200"/>
            <a:ext cx="4870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a0a0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Google Shape;299;p33"/>
          <p:cNvSpPr/>
          <p:nvPr/>
        </p:nvSpPr>
        <p:spPr>
          <a:xfrm rot="10800000">
            <a:off x="711000" y="360"/>
            <a:ext cx="360" cy="413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a0a0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PlaceHolder 1"/>
          <p:cNvSpPr>
            <a:spLocks noGrp="1"/>
          </p:cNvSpPr>
          <p:nvPr>
            <p:ph type="sldNum" idx="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BB8828B-EC77-4FD4-9194-53B4B15A4EA6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7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7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hyperlink" Target="http://amiunique.org/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www2.it.uu.se/research/group/darts/papers/texts/new-tutorial.pdf" TargetMode="External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5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www2.it.uu.se/research/group/darts/papers/texts/new-tutorial.pdf" TargetMode="Externa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51.xml"/><Relationship Id="rId6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hyperlink" Target="https://docs.uppaal.org/" TargetMode="External"/><Relationship Id="rId2" Type="http://schemas.openxmlformats.org/officeDocument/2006/relationships/hyperlink" Target="https://github.com/nathan-joslin/BrowserFingerprintingFormalization" TargetMode="External"/><Relationship Id="rId3" Type="http://schemas.openxmlformats.org/officeDocument/2006/relationships/hyperlink" Target="http://amiunique.org/" TargetMode="External"/><Relationship Id="rId4" Type="http://schemas.openxmlformats.org/officeDocument/2006/relationships/slideLayout" Target="../slideLayouts/slideLayout12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5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7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8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ieeexplore.ieee.org/stamp/stamp.jsp?arnumber=9519502&amp;casa_token=fGMp-X2ilfsAAAAA:4SOqiY8-H4e94s5rld9___s3WbD_OayqSbIOiHDRniH1gJ_LozwTO8k8KpIKA7ywowMVfb1OYZ0k" TargetMode="External"/><Relationship Id="rId2" Type="http://schemas.openxmlformats.org/officeDocument/2006/relationships/hyperlink" Target="https://disconnect.me/trackerprotection#definition_of_tracking" TargetMode="External"/><Relationship Id="rId3" Type="http://schemas.openxmlformats.org/officeDocument/2006/relationships/hyperlink" Target="https://alishaukani.com/papers/fplogin.pdf" TargetMode="External"/><Relationship Id="rId4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9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s://link.springer.com/chapter/10.1007/978-3-030-22038-9_3" TargetMode="External"/><Relationship Id="rId3" Type="http://schemas.openxmlformats.org/officeDocument/2006/relationships/slideLayout" Target="../slideLayouts/slideLayout5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hyperlink" Target="https://ieeexplore.ieee.org/document/7106402" TargetMode="External"/><Relationship Id="rId3" Type="http://schemas.openxmlformats.org/officeDocument/2006/relationships/slideLayout" Target="../slideLayouts/slideLayout5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hyperlink" Target="https://amiunique.org/" TargetMode="External"/><Relationship Id="rId4" Type="http://schemas.openxmlformats.org/officeDocument/2006/relationships/hyperlink" Target="https://inria.hal.science/hal-01527580/document" TargetMode="External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51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hyperlink" Target="https://dx.doi.org/10.1007/978-3-030-22038-9_3" TargetMode="External"/><Relationship Id="rId3" Type="http://schemas.openxmlformats.org/officeDocument/2006/relationships/slideLayout" Target="../slideLayouts/slideLayout51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hyperlink" Target="https://www2.it.uu.se/research/group/darts/papers/texts/new-tutorial.pdf" TargetMode="External"/><Relationship Id="rId3" Type="http://schemas.openxmlformats.org/officeDocument/2006/relationships/slideLayout" Target="../slideLayouts/slideLayout51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5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5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713160" y="1332360"/>
            <a:ext cx="7431120" cy="1901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a0a0a"/>
                </a:solidFill>
                <a:latin typeface="Golos Text"/>
                <a:ea typeface="Golos Text"/>
              </a:rPr>
              <a:t>Formal Verification of Browser Fingerprinting and Mitigation with Inlined Reference Monitors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subTitle"/>
          </p:nvPr>
        </p:nvSpPr>
        <p:spPr>
          <a:xfrm>
            <a:off x="713160" y="3315960"/>
            <a:ext cx="5004720" cy="423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0a0a0a"/>
                </a:solidFill>
                <a:latin typeface="Commissioner"/>
                <a:ea typeface="Commissioner"/>
              </a:rPr>
              <a:t>Nathan Joslin, Phu H. Phung, Luan Viet Nguyen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737" name="Google Shape;313;p35" descr=""/>
          <p:cNvPicPr/>
          <p:nvPr/>
        </p:nvPicPr>
        <p:blipFill>
          <a:blip r:embed="rId1"/>
          <a:stretch/>
        </p:blipFill>
        <p:spPr>
          <a:xfrm>
            <a:off x="5237640" y="3244320"/>
            <a:ext cx="2922120" cy="116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423;p47" descr=""/>
          <p:cNvPicPr/>
          <p:nvPr/>
        </p:nvPicPr>
        <p:blipFill>
          <a:blip r:embed="rId1"/>
          <a:srcRect l="2235" t="0" r="2244" b="0"/>
          <a:stretch/>
        </p:blipFill>
        <p:spPr>
          <a:xfrm>
            <a:off x="5006880" y="766440"/>
            <a:ext cx="3549600" cy="1933920"/>
          </a:xfrm>
          <a:prstGeom prst="rect">
            <a:avLst/>
          </a:prstGeom>
          <a:ln w="0">
            <a:noFill/>
          </a:ln>
        </p:spPr>
      </p:pic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713160" y="1139040"/>
            <a:ext cx="2789280" cy="1004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a0a0a"/>
                </a:solidFill>
                <a:latin typeface="Golos Text"/>
                <a:ea typeface="Golos Text"/>
              </a:rPr>
              <a:t>Fingerprinter: Overview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subTitle"/>
          </p:nvPr>
        </p:nvSpPr>
        <p:spPr>
          <a:xfrm>
            <a:off x="4852440" y="2775600"/>
            <a:ext cx="3858480" cy="1600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𝑥</a:t>
            </a:r>
            <a:r>
              <a:rPr b="0" lang="en-US" sz="1200" spc="-1" strike="noStrike">
                <a:solidFill>
                  <a:srgbClr val="0a0a0a"/>
                </a:solidFill>
                <a:latin typeface="Commissioner"/>
                <a:ea typeface="Commissioner"/>
              </a:rPr>
              <a:t> </a:t>
            </a:r>
            <a:r>
              <a:rPr b="0" lang="en-US" sz="12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Functions Monitored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𝑦 </a:t>
            </a:r>
            <a:r>
              <a:rPr b="0" lang="en-US" sz="12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Fingerprinter Components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Input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Invariants set by the controller.</a:t>
            </a:r>
            <a:endParaRPr b="0" lang="en-US" sz="1400" spc="-1" strike="noStrike">
              <a:latin typeface="Arial"/>
            </a:endParaRPr>
          </a:p>
          <a:p>
            <a:pPr marL="914400" indent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𝑓 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(𝑥,𝑦) = 𝑥𝑦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Output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Send channel synchronizations.</a:t>
            </a:r>
            <a:endParaRPr b="0" lang="en-US" sz="1400" spc="-1" strike="noStrike">
              <a:latin typeface="Arial"/>
            </a:endParaRPr>
          </a:p>
          <a:p>
            <a:pPr marL="914400" indent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𝑓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(𝑥,𝑦) = 𝑥𝑦 + 𝑦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 type="sldNum" idx="2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4979CCD-ABC3-4356-BECB-F6346AD81F81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790" name="PlaceHolder 4"/>
          <p:cNvSpPr>
            <a:spLocks noGrp="1"/>
          </p:cNvSpPr>
          <p:nvPr>
            <p:ph type="subTitle"/>
          </p:nvPr>
        </p:nvSpPr>
        <p:spPr>
          <a:xfrm>
            <a:off x="713160" y="2143800"/>
            <a:ext cx="3858480" cy="1600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Description: 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Models a canvas fingerprinting script 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Based off of open-source libraries and related research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Attempts to make function calls that are  intercepted by the Controller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308160" y="1206000"/>
            <a:ext cx="2012400" cy="513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a0a0a"/>
                </a:solidFill>
                <a:latin typeface="Golos Text"/>
                <a:ea typeface="Golos Text"/>
              </a:rPr>
              <a:t>Main States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2" name="Google Shape;433;p48" descr=""/>
          <p:cNvPicPr/>
          <p:nvPr/>
        </p:nvPicPr>
        <p:blipFill>
          <a:blip r:embed="rId1"/>
          <a:srcRect l="0" t="425" r="0" b="425"/>
          <a:stretch/>
        </p:blipFill>
        <p:spPr>
          <a:xfrm>
            <a:off x="2679480" y="0"/>
            <a:ext cx="6464160" cy="5143320"/>
          </a:xfrm>
          <a:prstGeom prst="rect">
            <a:avLst/>
          </a:prstGeom>
          <a:ln w="0">
            <a:noFill/>
          </a:ln>
        </p:spPr>
      </p:pic>
      <p:sp>
        <p:nvSpPr>
          <p:cNvPr id="793" name="PlaceHolder 2"/>
          <p:cNvSpPr>
            <a:spLocks noGrp="1"/>
          </p:cNvSpPr>
          <p:nvPr>
            <p:ph type="sldNum" idx="2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4CFE52A-B545-4FD9-907B-1478E7FBB440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 type="subTitle"/>
          </p:nvPr>
        </p:nvSpPr>
        <p:spPr>
          <a:xfrm>
            <a:off x="151200" y="1870200"/>
            <a:ext cx="2527920" cy="210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Create  canvas element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Get canvas context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Draw on context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Collect value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Send to server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440;p49" descr=""/>
          <p:cNvPicPr/>
          <p:nvPr/>
        </p:nvPicPr>
        <p:blipFill>
          <a:blip r:embed="rId1"/>
          <a:srcRect l="0" t="425" r="0" b="425"/>
          <a:stretch/>
        </p:blipFill>
        <p:spPr>
          <a:xfrm>
            <a:off x="2679480" y="0"/>
            <a:ext cx="6464160" cy="5143320"/>
          </a:xfrm>
          <a:prstGeom prst="rect">
            <a:avLst/>
          </a:prstGeom>
          <a:ln w="0">
            <a:noFill/>
          </a:ln>
        </p:spPr>
      </p:pic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308160" y="1129680"/>
            <a:ext cx="2370960" cy="589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a0a0a"/>
                </a:solidFill>
                <a:latin typeface="Golos Text"/>
                <a:ea typeface="Golos Text"/>
              </a:rPr>
              <a:t>Periodicity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 type="sldNum" idx="3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6B8C47C-8135-4595-BE7E-762812022E1C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 type="subTitle"/>
          </p:nvPr>
        </p:nvSpPr>
        <p:spPr>
          <a:xfrm>
            <a:off x="151200" y="1870200"/>
            <a:ext cx="2527920" cy="210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Supports modeling one-and-done and repetitive scripts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Helpful for analyzing behavior across runs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Easily modified to an integer value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448;p50" descr=""/>
          <p:cNvPicPr/>
          <p:nvPr/>
        </p:nvPicPr>
        <p:blipFill>
          <a:blip r:embed="rId1"/>
          <a:srcRect l="0" t="425" r="0" b="425"/>
          <a:stretch/>
        </p:blipFill>
        <p:spPr>
          <a:xfrm>
            <a:off x="2679480" y="0"/>
            <a:ext cx="6464160" cy="5143320"/>
          </a:xfrm>
          <a:prstGeom prst="rect">
            <a:avLst/>
          </a:prstGeom>
          <a:ln w="0">
            <a:noFill/>
          </a:ln>
        </p:spPr>
      </p:pic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308160" y="885240"/>
            <a:ext cx="2370960" cy="833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a0a0a"/>
                </a:solidFill>
                <a:latin typeface="Golos Text"/>
                <a:ea typeface="Golos Text"/>
              </a:rPr>
              <a:t>Synchronization Channels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sldNum" idx="3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AF1F784-F86D-4FCD-9370-F2869D31DB72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subTitle"/>
          </p:nvPr>
        </p:nvSpPr>
        <p:spPr>
          <a:xfrm>
            <a:off x="151200" y="1870200"/>
            <a:ext cx="2527920" cy="210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Instrumentation for Controller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Models IRM function interception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456;p51" descr=""/>
          <p:cNvPicPr/>
          <p:nvPr/>
        </p:nvPicPr>
        <p:blipFill>
          <a:blip r:embed="rId1"/>
          <a:srcRect l="0" t="425" r="0" b="425"/>
          <a:stretch/>
        </p:blipFill>
        <p:spPr>
          <a:xfrm>
            <a:off x="2679480" y="0"/>
            <a:ext cx="6464160" cy="5143320"/>
          </a:xfrm>
          <a:prstGeom prst="rect">
            <a:avLst/>
          </a:prstGeom>
          <a:ln w="0">
            <a:noFill/>
          </a:ln>
        </p:spPr>
      </p:pic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308160" y="992160"/>
            <a:ext cx="2012400" cy="726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a0a0a"/>
                </a:solidFill>
                <a:latin typeface="Golos Text"/>
                <a:ea typeface="Golos Text"/>
              </a:rPr>
              <a:t>Persistent Loops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2"/>
          <p:cNvSpPr>
            <a:spLocks noGrp="1"/>
          </p:cNvSpPr>
          <p:nvPr>
            <p:ph type="sldNum" idx="3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890C6B9-3382-474C-8AB5-E4349E0741A4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806" name="PlaceHolder 3"/>
          <p:cNvSpPr>
            <a:spLocks noGrp="1"/>
          </p:cNvSpPr>
          <p:nvPr>
            <p:ph type="subTitle"/>
          </p:nvPr>
        </p:nvSpPr>
        <p:spPr>
          <a:xfrm>
            <a:off x="151200" y="1870200"/>
            <a:ext cx="2527920" cy="210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Supports a wider variety of scripts that may not be “well formed”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464;p52" descr=""/>
          <p:cNvPicPr/>
          <p:nvPr/>
        </p:nvPicPr>
        <p:blipFill>
          <a:blip r:embed="rId1"/>
          <a:srcRect l="0" t="425" r="0" b="425"/>
          <a:stretch/>
        </p:blipFill>
        <p:spPr>
          <a:xfrm>
            <a:off x="2679480" y="0"/>
            <a:ext cx="6464160" cy="5143320"/>
          </a:xfrm>
          <a:prstGeom prst="rect">
            <a:avLst/>
          </a:prstGeom>
          <a:ln w="0">
            <a:noFill/>
          </a:ln>
        </p:spPr>
      </p:pic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308160" y="931320"/>
            <a:ext cx="2012400" cy="7876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a0a0a"/>
                </a:solidFill>
                <a:latin typeface="Golos Text"/>
                <a:ea typeface="Golos Text"/>
              </a:rPr>
              <a:t>Controller Invariants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sldNum" idx="3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030C86E-31F2-405C-8F30-75E1BD06A6D7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subTitle"/>
          </p:nvPr>
        </p:nvSpPr>
        <p:spPr>
          <a:xfrm>
            <a:off x="151200" y="1870200"/>
            <a:ext cx="2527920" cy="210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Instrumentation for Controller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Models IRM policy enforcement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472;p53" descr=""/>
          <p:cNvPicPr/>
          <p:nvPr/>
        </p:nvPicPr>
        <p:blipFill>
          <a:blip r:embed="rId1"/>
          <a:srcRect l="0" t="425" r="0" b="425"/>
          <a:stretch/>
        </p:blipFill>
        <p:spPr>
          <a:xfrm>
            <a:off x="2679480" y="0"/>
            <a:ext cx="6464160" cy="5143320"/>
          </a:xfrm>
          <a:prstGeom prst="rect">
            <a:avLst/>
          </a:prstGeom>
          <a:ln w="0">
            <a:noFill/>
          </a:ln>
        </p:spPr>
      </p:pic>
      <p:sp>
        <p:nvSpPr>
          <p:cNvPr id="812" name="PlaceHolder 1"/>
          <p:cNvSpPr>
            <a:spLocks noGrp="1"/>
          </p:cNvSpPr>
          <p:nvPr>
            <p:ph type="subTitle"/>
          </p:nvPr>
        </p:nvSpPr>
        <p:spPr>
          <a:xfrm>
            <a:off x="266400" y="2143800"/>
            <a:ext cx="2392920" cy="245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Ensures progression, if possible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Aids in evaluating liveness and reachability properties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title"/>
          </p:nvPr>
        </p:nvSpPr>
        <p:spPr>
          <a:xfrm>
            <a:off x="286200" y="624600"/>
            <a:ext cx="2353320" cy="1004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a0a0a"/>
                </a:solidFill>
                <a:latin typeface="Golos Text"/>
                <a:ea typeface="Golos Text"/>
              </a:rPr>
              <a:t>Timing Constraints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sldNum" idx="3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466D32C-8783-4998-AF83-681C8321BE60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713160" y="1139040"/>
            <a:ext cx="2789280" cy="1004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a0a0a"/>
                </a:solidFill>
                <a:latin typeface="Golos Text"/>
                <a:ea typeface="Golos Text"/>
              </a:rPr>
              <a:t>Controller: Overview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6" name="PlaceHolder 2"/>
          <p:cNvSpPr>
            <a:spLocks noGrp="1"/>
          </p:cNvSpPr>
          <p:nvPr>
            <p:ph type="subTitle"/>
          </p:nvPr>
        </p:nvSpPr>
        <p:spPr>
          <a:xfrm>
            <a:off x="713160" y="2143800"/>
            <a:ext cx="3148560" cy="1680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Description: 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An abstraction of an Inline Reference Monitor intercepting function calls.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Synchronizes with Fingerprinter components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817" name="Google Shape;482;p54" descr=""/>
          <p:cNvPicPr/>
          <p:nvPr/>
        </p:nvPicPr>
        <p:blipFill>
          <a:blip r:embed="rId1"/>
          <a:stretch/>
        </p:blipFill>
        <p:spPr>
          <a:xfrm>
            <a:off x="4852440" y="1203120"/>
            <a:ext cx="3549600" cy="1422720"/>
          </a:xfrm>
          <a:prstGeom prst="rect">
            <a:avLst/>
          </a:prstGeom>
          <a:ln w="0">
            <a:noFill/>
          </a:ln>
        </p:spPr>
      </p:pic>
      <p:sp>
        <p:nvSpPr>
          <p:cNvPr id="818" name="PlaceHolder 3"/>
          <p:cNvSpPr>
            <a:spLocks noGrp="1"/>
          </p:cNvSpPr>
          <p:nvPr>
            <p:ph type="sldNum" idx="3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85E0BF5-253B-4F09-BD2F-529A01081A80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819" name="PlaceHolder 4"/>
          <p:cNvSpPr>
            <a:spLocks noGrp="1"/>
          </p:cNvSpPr>
          <p:nvPr>
            <p:ph type="subTitle"/>
          </p:nvPr>
        </p:nvSpPr>
        <p:spPr>
          <a:xfrm>
            <a:off x="4698000" y="2626200"/>
            <a:ext cx="4016520" cy="1600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𝑥</a:t>
            </a:r>
            <a:r>
              <a:rPr b="0" lang="en-US" sz="1200" spc="-1" strike="noStrike">
                <a:solidFill>
                  <a:srgbClr val="0a0a0a"/>
                </a:solidFill>
                <a:latin typeface="Commissioner"/>
                <a:ea typeface="Commissioner"/>
              </a:rPr>
              <a:t> </a:t>
            </a:r>
            <a:r>
              <a:rPr b="0" lang="en-US" sz="12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Funcs Monitored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𝑦 </a:t>
            </a:r>
            <a:r>
              <a:rPr b="0" lang="en-US" sz="12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Fingerprinter Components</a:t>
            </a:r>
            <a:endParaRPr b="0" lang="en-US" sz="12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Input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Receive channel synchronizations.</a:t>
            </a:r>
            <a:endParaRPr b="0" lang="en-US" sz="1400" spc="-1" strike="noStrike">
              <a:latin typeface="Arial"/>
            </a:endParaRPr>
          </a:p>
          <a:p>
            <a:pPr marL="914400" indent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𝑓 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(𝑥,𝑦) = 𝑥𝑦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Output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Set state invariants.</a:t>
            </a:r>
            <a:endParaRPr b="0" lang="en-US" sz="1400" spc="-1" strike="noStrike">
              <a:latin typeface="Arial"/>
            </a:endParaRPr>
          </a:p>
          <a:p>
            <a:pPr marL="914400" indent="45720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𝑓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(𝑥,𝑦) = 𝑥𝑦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489;p55" descr=""/>
          <p:cNvPicPr/>
          <p:nvPr/>
        </p:nvPicPr>
        <p:blipFill>
          <a:blip r:embed="rId1"/>
          <a:stretch/>
        </p:blipFill>
        <p:spPr>
          <a:xfrm>
            <a:off x="3879000" y="627840"/>
            <a:ext cx="5188320" cy="3887280"/>
          </a:xfrm>
          <a:prstGeom prst="rect">
            <a:avLst/>
          </a:prstGeom>
          <a:ln w="0">
            <a:noFill/>
          </a:ln>
        </p:spPr>
      </p:pic>
      <p:sp>
        <p:nvSpPr>
          <p:cNvPr id="821" name="PlaceHolder 1"/>
          <p:cNvSpPr>
            <a:spLocks noGrp="1"/>
          </p:cNvSpPr>
          <p:nvPr>
            <p:ph type="subTitle"/>
          </p:nvPr>
        </p:nvSpPr>
        <p:spPr>
          <a:xfrm>
            <a:off x="713160" y="2143800"/>
            <a:ext cx="3148560" cy="170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Transitions: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One for each function monitored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Sync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Receive from any channel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Select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Sending component ID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Update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Policy Evaluation, or other actions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22" name="PlaceHolder 2"/>
          <p:cNvSpPr>
            <a:spLocks noGrp="1"/>
          </p:cNvSpPr>
          <p:nvPr>
            <p:ph type="title"/>
          </p:nvPr>
        </p:nvSpPr>
        <p:spPr>
          <a:xfrm>
            <a:off x="713160" y="914400"/>
            <a:ext cx="2789280" cy="1004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a0a0a"/>
                </a:solidFill>
                <a:latin typeface="Golos Text"/>
                <a:ea typeface="Golos Text"/>
              </a:rPr>
              <a:t>Controller: Timed Automata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3" name="PlaceHolder 3"/>
          <p:cNvSpPr>
            <a:spLocks noGrp="1"/>
          </p:cNvSpPr>
          <p:nvPr>
            <p:ph type="sldNum" idx="3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EA245A4-4040-4458-AC28-8E1697F99E34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497;p56" descr=""/>
          <p:cNvPicPr/>
          <p:nvPr/>
        </p:nvPicPr>
        <p:blipFill>
          <a:blip r:embed="rId1"/>
          <a:stretch/>
        </p:blipFill>
        <p:spPr>
          <a:xfrm>
            <a:off x="4989240" y="1139040"/>
            <a:ext cx="3549600" cy="1422720"/>
          </a:xfrm>
          <a:prstGeom prst="rect">
            <a:avLst/>
          </a:prstGeom>
          <a:ln w="0">
            <a:noFill/>
          </a:ln>
        </p:spPr>
      </p:pic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713160" y="1139040"/>
            <a:ext cx="2789280" cy="1004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a0a0a"/>
                </a:solidFill>
                <a:latin typeface="Golos Text"/>
                <a:ea typeface="Golos Text"/>
              </a:rPr>
              <a:t>Server: Overview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2"/>
          <p:cNvSpPr>
            <a:spLocks noGrp="1"/>
          </p:cNvSpPr>
          <p:nvPr>
            <p:ph type="subTitle"/>
          </p:nvPr>
        </p:nvSpPr>
        <p:spPr>
          <a:xfrm>
            <a:off x="5189760" y="2891520"/>
            <a:ext cx="3148560" cy="1143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Input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Receive from data channel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Output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n/a, internally stores data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27" name="PlaceHolder 3"/>
          <p:cNvSpPr>
            <a:spLocks noGrp="1"/>
          </p:cNvSpPr>
          <p:nvPr>
            <p:ph type="sldNum" idx="3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166F646-F112-407E-8168-AD7A91531659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828" name="PlaceHolder 4"/>
          <p:cNvSpPr>
            <a:spLocks noGrp="1"/>
          </p:cNvSpPr>
          <p:nvPr>
            <p:ph type="subTitle"/>
          </p:nvPr>
        </p:nvSpPr>
        <p:spPr>
          <a:xfrm>
            <a:off x="713160" y="2143800"/>
            <a:ext cx="3858480" cy="18910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Description: 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Models a remote server and database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Allows fingerprint values to be evaluated over time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A comprehensive model of the remote components is out of scope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What is Browser Fingerprinting?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9" name="PlaceHolder 2"/>
          <p:cNvSpPr>
            <a:spLocks noGrp="1"/>
          </p:cNvSpPr>
          <p:nvPr>
            <p:ph type="subTitle"/>
          </p:nvPr>
        </p:nvSpPr>
        <p:spPr>
          <a:xfrm>
            <a:off x="513360" y="2162520"/>
            <a:ext cx="3200040" cy="160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Definition: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 An aggregation of browser attributes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Stateless: 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Unlike cookies, no information is saved client-side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Silent: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 User is completely unaware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0" name="PlaceHolder 3"/>
          <p:cNvSpPr>
            <a:spLocks noGrp="1"/>
          </p:cNvSpPr>
          <p:nvPr>
            <p:ph type="sldNum" idx="20"/>
          </p:nvPr>
        </p:nvSpPr>
        <p:spPr>
          <a:xfrm>
            <a:off x="83545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A1A5EE0-1B75-49E1-8A39-AAD29D0B1571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741" name="Google Shape;321;p36" descr=""/>
          <p:cNvPicPr/>
          <p:nvPr/>
        </p:nvPicPr>
        <p:blipFill>
          <a:blip r:embed="rId1"/>
          <a:stretch/>
        </p:blipFill>
        <p:spPr>
          <a:xfrm>
            <a:off x="3849480" y="1411200"/>
            <a:ext cx="4775400" cy="3105000"/>
          </a:xfrm>
          <a:prstGeom prst="rect">
            <a:avLst/>
          </a:prstGeom>
          <a:ln w="0">
            <a:noFill/>
          </a:ln>
        </p:spPr>
      </p:pic>
      <p:sp>
        <p:nvSpPr>
          <p:cNvPr id="742" name="Google Shape;322;p36"/>
          <p:cNvSpPr/>
          <p:nvPr/>
        </p:nvSpPr>
        <p:spPr>
          <a:xfrm>
            <a:off x="5020560" y="4699080"/>
            <a:ext cx="2178360" cy="23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a0a0a"/>
                </a:solidFill>
                <a:latin typeface="Commissioner"/>
                <a:ea typeface="Commissioner"/>
              </a:rPr>
              <a:t>Source: </a:t>
            </a:r>
            <a:r>
              <a:rPr b="0" lang="en-US" sz="12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2"/>
              </a:rPr>
              <a:t>amiunique.org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506;p57" descr=""/>
          <p:cNvPicPr/>
          <p:nvPr/>
        </p:nvPicPr>
        <p:blipFill>
          <a:blip r:embed="rId1"/>
          <a:stretch/>
        </p:blipFill>
        <p:spPr>
          <a:xfrm>
            <a:off x="3879000" y="2046960"/>
            <a:ext cx="5188320" cy="1049040"/>
          </a:xfrm>
          <a:prstGeom prst="rect">
            <a:avLst/>
          </a:prstGeom>
          <a:ln w="0">
            <a:noFill/>
          </a:ln>
        </p:spPr>
      </p:pic>
      <p:sp>
        <p:nvSpPr>
          <p:cNvPr id="830" name="PlaceHolder 1"/>
          <p:cNvSpPr>
            <a:spLocks noGrp="1"/>
          </p:cNvSpPr>
          <p:nvPr>
            <p:ph type="subTitle"/>
          </p:nvPr>
        </p:nvSpPr>
        <p:spPr>
          <a:xfrm>
            <a:off x="713160" y="2143800"/>
            <a:ext cx="3148560" cy="170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Transitions: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Sync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Receive from any channel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Select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Sending component ID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Update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: Store data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One data channel for each Fingerprinter component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31" name="PlaceHolder 2"/>
          <p:cNvSpPr>
            <a:spLocks noGrp="1"/>
          </p:cNvSpPr>
          <p:nvPr>
            <p:ph type="title"/>
          </p:nvPr>
        </p:nvSpPr>
        <p:spPr>
          <a:xfrm>
            <a:off x="713160" y="1139040"/>
            <a:ext cx="2789280" cy="1004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500" spc="-1" strike="noStrike">
                <a:solidFill>
                  <a:srgbClr val="0a0a0a"/>
                </a:solidFill>
                <a:latin typeface="Golos Text"/>
                <a:ea typeface="Golos Text"/>
              </a:rPr>
              <a:t>Server: Timed Automata</a:t>
            </a:r>
            <a:endParaRPr b="0" lang="en-US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3"/>
          <p:cNvSpPr>
            <a:spLocks noGrp="1"/>
          </p:cNvSpPr>
          <p:nvPr>
            <p:ph type="sldNum" idx="3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FA9F89-CF42-4B23-8BEC-1AE41E179E5C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1895760" y="1461600"/>
            <a:ext cx="5352120" cy="799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a0a0a"/>
                </a:solidFill>
                <a:latin typeface="Golos Text"/>
                <a:ea typeface="Golos Text"/>
              </a:rPr>
              <a:t>Requirements and Policy Configuration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 type="sldNum" idx="3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A792B0D-DB33-409B-BCE2-D9AEE1CFF828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Informal Requirements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 type="title"/>
          </p:nvPr>
        </p:nvSpPr>
        <p:spPr>
          <a:xfrm>
            <a:off x="713160" y="1783440"/>
            <a:ext cx="2400120" cy="591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a0a0a"/>
                </a:solidFill>
                <a:latin typeface="Golos Text"/>
                <a:ea typeface="Golos Text"/>
              </a:rPr>
              <a:t>FP_0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7" name="PlaceHolder 3"/>
          <p:cNvSpPr>
            <a:spLocks noGrp="1"/>
          </p:cNvSpPr>
          <p:nvPr>
            <p:ph type="title"/>
          </p:nvPr>
        </p:nvSpPr>
        <p:spPr>
          <a:xfrm>
            <a:off x="6030360" y="1783440"/>
            <a:ext cx="2400120" cy="591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a0a0a"/>
                </a:solidFill>
                <a:latin typeface="Golos Text"/>
                <a:ea typeface="Golos Text"/>
              </a:rPr>
              <a:t>FP_2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PlaceHolder 4"/>
          <p:cNvSpPr>
            <a:spLocks noGrp="1"/>
          </p:cNvSpPr>
          <p:nvPr>
            <p:ph type="title"/>
          </p:nvPr>
        </p:nvSpPr>
        <p:spPr>
          <a:xfrm>
            <a:off x="3371760" y="1783440"/>
            <a:ext cx="2400120" cy="5918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a0a0a"/>
                </a:solidFill>
                <a:latin typeface="Golos Text"/>
                <a:ea typeface="Golos Text"/>
              </a:rPr>
              <a:t>FP_1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Google Shape;524;p59"/>
          <p:cNvSpPr/>
          <p:nvPr/>
        </p:nvSpPr>
        <p:spPr>
          <a:xfrm>
            <a:off x="1050120" y="2489040"/>
            <a:ext cx="174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Google Shape;525;p59"/>
          <p:cNvSpPr/>
          <p:nvPr/>
        </p:nvSpPr>
        <p:spPr>
          <a:xfrm>
            <a:off x="3697920" y="2489040"/>
            <a:ext cx="174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Google Shape;526;p59"/>
          <p:cNvSpPr/>
          <p:nvPr/>
        </p:nvSpPr>
        <p:spPr>
          <a:xfrm>
            <a:off x="6356520" y="2489040"/>
            <a:ext cx="174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Google Shape;527;p59"/>
          <p:cNvSpPr/>
          <p:nvPr/>
        </p:nvSpPr>
        <p:spPr>
          <a:xfrm>
            <a:off x="1039320" y="3152520"/>
            <a:ext cx="174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Google Shape;528;p59"/>
          <p:cNvSpPr/>
          <p:nvPr/>
        </p:nvSpPr>
        <p:spPr>
          <a:xfrm>
            <a:off x="3697920" y="3152520"/>
            <a:ext cx="174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Google Shape;529;p59"/>
          <p:cNvSpPr/>
          <p:nvPr/>
        </p:nvSpPr>
        <p:spPr>
          <a:xfrm>
            <a:off x="6356520" y="3152520"/>
            <a:ext cx="1747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PlaceHolder 5"/>
          <p:cNvSpPr>
            <a:spLocks noGrp="1"/>
          </p:cNvSpPr>
          <p:nvPr>
            <p:ph type="subTitle"/>
          </p:nvPr>
        </p:nvSpPr>
        <p:spPr>
          <a:xfrm>
            <a:off x="868320" y="2602440"/>
            <a:ext cx="24001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Golos Text"/>
                <a:ea typeface="Golos Text"/>
              </a:rPr>
              <a:t>No Mitigation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46" name="PlaceHolder 6"/>
          <p:cNvSpPr>
            <a:spLocks noGrp="1"/>
          </p:cNvSpPr>
          <p:nvPr>
            <p:ph type="subTitle"/>
          </p:nvPr>
        </p:nvSpPr>
        <p:spPr>
          <a:xfrm>
            <a:off x="3410640" y="2602440"/>
            <a:ext cx="24001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Golos Text"/>
                <a:ea typeface="Golos Text"/>
              </a:rPr>
              <a:t>Randomization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47" name="PlaceHolder 7"/>
          <p:cNvSpPr>
            <a:spLocks noGrp="1"/>
          </p:cNvSpPr>
          <p:nvPr>
            <p:ph type="subTitle"/>
          </p:nvPr>
        </p:nvSpPr>
        <p:spPr>
          <a:xfrm>
            <a:off x="6069240" y="2602440"/>
            <a:ext cx="24001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Golos Text"/>
                <a:ea typeface="Golos Text"/>
              </a:rPr>
              <a:t>API Blocking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48" name="PlaceHolder 8"/>
          <p:cNvSpPr>
            <a:spLocks noGrp="1"/>
          </p:cNvSpPr>
          <p:nvPr>
            <p:ph type="subTitle"/>
          </p:nvPr>
        </p:nvSpPr>
        <p:spPr>
          <a:xfrm>
            <a:off x="713160" y="3424320"/>
            <a:ext cx="2400120" cy="120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Golos Text"/>
                <a:ea typeface="Golos Text"/>
              </a:rPr>
              <a:t>Allow fingerprints to be freely collected, without intervention from the Controller.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49" name="PlaceHolder 9"/>
          <p:cNvSpPr>
            <a:spLocks noGrp="1"/>
          </p:cNvSpPr>
          <p:nvPr>
            <p:ph type="subTitle"/>
          </p:nvPr>
        </p:nvSpPr>
        <p:spPr>
          <a:xfrm>
            <a:off x="6030360" y="3424320"/>
            <a:ext cx="2400120" cy="120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Golos Text"/>
                <a:ea typeface="Golos Text"/>
              </a:rPr>
              <a:t>Do not allow fingerprints to be collected whatsoever.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50" name="PlaceHolder 10"/>
          <p:cNvSpPr>
            <a:spLocks noGrp="1"/>
          </p:cNvSpPr>
          <p:nvPr>
            <p:ph type="subTitle"/>
          </p:nvPr>
        </p:nvSpPr>
        <p:spPr>
          <a:xfrm>
            <a:off x="3371760" y="3424320"/>
            <a:ext cx="2400120" cy="1201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Golos Text"/>
                <a:ea typeface="Golos Text"/>
              </a:rPr>
              <a:t>Allow fingerprints to be collected, but poison the data first.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51" name="PlaceHolder 11"/>
          <p:cNvSpPr>
            <a:spLocks noGrp="1"/>
          </p:cNvSpPr>
          <p:nvPr>
            <p:ph type="sldNum" idx="4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346C90A-5E16-402D-8B39-274AB5D8C37F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Policy Configuration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853" name="Google Shape;542;p60"/>
          <p:cNvGraphicFramePr/>
          <p:nvPr/>
        </p:nvGraphicFramePr>
        <p:xfrm>
          <a:off x="884160" y="1428840"/>
          <a:ext cx="7374960" cy="2519280"/>
        </p:xfrm>
        <a:graphic>
          <a:graphicData uri="http://schemas.openxmlformats.org/drawingml/2006/table">
            <a:tbl>
              <a:tblPr/>
              <a:tblGrid>
                <a:gridCol w="1839600"/>
                <a:gridCol w="868680"/>
                <a:gridCol w="1584360"/>
                <a:gridCol w="1541160"/>
                <a:gridCol w="1541520"/>
              </a:tblGrid>
              <a:tr h="40824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Policy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Type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Create Element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Blocklist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821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Get Canvas Context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Blocklist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Fill Text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Blocklist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Collect 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Blocklist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Poison Data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Allowlist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54" name="PlaceHolder 2"/>
          <p:cNvSpPr>
            <a:spLocks noGrp="1"/>
          </p:cNvSpPr>
          <p:nvPr>
            <p:ph type="sldNum" idx="4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37BF176-5F43-4B5E-A44C-E4BA56137BC5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title"/>
          </p:nvPr>
        </p:nvSpPr>
        <p:spPr>
          <a:xfrm>
            <a:off x="1895760" y="1461600"/>
            <a:ext cx="5352120" cy="799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a0a0a"/>
                </a:solidFill>
                <a:latin typeface="Golos Text"/>
                <a:ea typeface="Golos Text"/>
              </a:rPr>
              <a:t>Verifying Formal Safety and Liveness Properties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2"/>
          <p:cNvSpPr>
            <a:spLocks noGrp="1"/>
          </p:cNvSpPr>
          <p:nvPr>
            <p:ph type="sldNum" idx="4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269701A-3A72-4BFD-83A0-517FA165DEFF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713160" y="30276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Safety Properties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8" name="Google Shape;555;p62" descr=""/>
          <p:cNvPicPr/>
          <p:nvPr/>
        </p:nvPicPr>
        <p:blipFill>
          <a:blip r:embed="rId1"/>
          <a:srcRect l="0" t="0" r="66701" b="53161"/>
          <a:stretch/>
        </p:blipFill>
        <p:spPr>
          <a:xfrm>
            <a:off x="1597320" y="1320480"/>
            <a:ext cx="1900080" cy="1528560"/>
          </a:xfrm>
          <a:prstGeom prst="rect">
            <a:avLst/>
          </a:prstGeom>
          <a:ln w="0">
            <a:noFill/>
          </a:ln>
        </p:spPr>
      </p:pic>
      <p:sp>
        <p:nvSpPr>
          <p:cNvPr id="859" name="Google Shape;556;p62"/>
          <p:cNvSpPr/>
          <p:nvPr/>
        </p:nvSpPr>
        <p:spPr>
          <a:xfrm>
            <a:off x="3511080" y="4601880"/>
            <a:ext cx="22129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a0a0a"/>
                </a:solidFill>
                <a:latin typeface="Commissioner"/>
                <a:ea typeface="Commissioner"/>
              </a:rPr>
              <a:t>Source: </a:t>
            </a:r>
            <a:r>
              <a:rPr b="0" lang="en-US" sz="12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2"/>
              </a:rPr>
              <a:t>UPPAAL Tutorial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60" name="PlaceHolder 2"/>
          <p:cNvSpPr>
            <a:spLocks noGrp="1"/>
          </p:cNvSpPr>
          <p:nvPr>
            <p:ph type="sldNum" idx="4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BA94233-2767-4F9E-B844-92E743B620FC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861" name="Google Shape;558;p62"/>
          <p:cNvSpPr/>
          <p:nvPr/>
        </p:nvSpPr>
        <p:spPr>
          <a:xfrm>
            <a:off x="1150920" y="3161520"/>
            <a:ext cx="2793240" cy="104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160">
              <a:lnSpc>
                <a:spcPct val="100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Some property is invariantly true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φ is true in all reachable states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62" name="Google Shape;559;p62" descr=""/>
          <p:cNvPicPr/>
          <p:nvPr/>
        </p:nvPicPr>
        <p:blipFill>
          <a:blip r:embed="rId3"/>
          <a:srcRect l="33293" t="48701" r="32479" b="0"/>
          <a:stretch/>
        </p:blipFill>
        <p:spPr>
          <a:xfrm>
            <a:off x="5711400" y="1247760"/>
            <a:ext cx="1953360" cy="1674000"/>
          </a:xfrm>
          <a:prstGeom prst="rect">
            <a:avLst/>
          </a:prstGeom>
          <a:ln w="0">
            <a:noFill/>
          </a:ln>
        </p:spPr>
      </p:pic>
      <p:sp>
        <p:nvSpPr>
          <p:cNvPr id="863" name="Google Shape;560;p62"/>
          <p:cNvSpPr/>
          <p:nvPr/>
        </p:nvSpPr>
        <p:spPr>
          <a:xfrm>
            <a:off x="5291280" y="3161880"/>
            <a:ext cx="2793240" cy="104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160">
              <a:lnSpc>
                <a:spcPct val="100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Some property is </a:t>
            </a:r>
            <a:r>
              <a:rPr b="0" i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possibly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  always true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There should exist a maximal path where φ is always true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64" name="Google Shape;561;p62"/>
          <p:cNvSpPr/>
          <p:nvPr/>
        </p:nvSpPr>
        <p:spPr>
          <a:xfrm>
            <a:off x="499680" y="1320480"/>
            <a:ext cx="104040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700" spc="-1" strike="noStrike">
                <a:solidFill>
                  <a:srgbClr val="0a0a0a"/>
                </a:solidFill>
                <a:latin typeface="Commissioner"/>
                <a:ea typeface="Commissioner"/>
              </a:rPr>
              <a:t>A [ ] φ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865" name="Google Shape;562;p62"/>
          <p:cNvSpPr/>
          <p:nvPr/>
        </p:nvSpPr>
        <p:spPr>
          <a:xfrm>
            <a:off x="4670640" y="1320480"/>
            <a:ext cx="104040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700" spc="-1" strike="noStrike">
                <a:solidFill>
                  <a:srgbClr val="0a0a0a"/>
                </a:solidFill>
                <a:latin typeface="Commissioner"/>
                <a:ea typeface="Commissioner"/>
              </a:rPr>
              <a:t>E [ ] φ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Safety Properties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sldNum" idx="4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95D3EDA-C860-400C-BBCF-DC64FD9B1B0A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graphicFrame>
        <p:nvGraphicFramePr>
          <p:cNvPr id="868" name="Google Shape;569;p63"/>
          <p:cNvGraphicFramePr/>
          <p:nvPr/>
        </p:nvGraphicFramePr>
        <p:xfrm>
          <a:off x="601920" y="1803240"/>
          <a:ext cx="7939440" cy="2310840"/>
        </p:xfrm>
        <a:graphic>
          <a:graphicData uri="http://schemas.openxmlformats.org/drawingml/2006/table">
            <a:tbl>
              <a:tblPr/>
              <a:tblGrid>
                <a:gridCol w="662040"/>
                <a:gridCol w="855720"/>
                <a:gridCol w="6422040"/>
              </a:tblGrid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Prop.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Sat.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CTL/Meaning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A[ ]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FP_0.Collect imply (elements[0].value &gt; 0)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82120"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For all reachable states, component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FP_0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being in the location 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Collect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implies that its attribute value is 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the default and is 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poisoned.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A[ ]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FP_1.Collect imply (elements[1].value &lt; 0)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82120"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For all reachable states, component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FP_1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being in the location 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Collect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implies that its attribute value is poisoned.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Safety Properties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0" name="PlaceHolder 2"/>
          <p:cNvSpPr>
            <a:spLocks noGrp="1"/>
          </p:cNvSpPr>
          <p:nvPr>
            <p:ph type="sldNum" idx="4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992F0E8-E25F-4558-A482-C293B089F66E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graphicFrame>
        <p:nvGraphicFramePr>
          <p:cNvPr id="871" name="Google Shape;576;p64"/>
          <p:cNvGraphicFramePr/>
          <p:nvPr/>
        </p:nvGraphicFramePr>
        <p:xfrm>
          <a:off x="713160" y="1510200"/>
          <a:ext cx="7939440" cy="3075480"/>
        </p:xfrm>
        <a:graphic>
          <a:graphicData uri="http://schemas.openxmlformats.org/drawingml/2006/table">
            <a:tbl>
              <a:tblPr/>
              <a:tblGrid>
                <a:gridCol w="662040"/>
                <a:gridCol w="855720"/>
                <a:gridCol w="6422040"/>
              </a:tblGrid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Prop.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Sat.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CTL/Meaning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A[ ]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FP_2.Collect imply evalPolicy(p_toDataURL, 2)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82120"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For all reachable states, component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FP_2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being in the location 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Collect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implies the policy configuration allows it.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A[ ]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!FP_2.Collect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For all reachable states, component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FP_2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is never in the 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Collect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location.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A[ ]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Server.db[2].len == 0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582120"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For all reachable states, the server never receives fingerprint values from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FP_2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PlaceHolder 1"/>
          <p:cNvSpPr>
            <a:spLocks noGrp="1"/>
          </p:cNvSpPr>
          <p:nvPr>
            <p:ph type="title"/>
          </p:nvPr>
        </p:nvSpPr>
        <p:spPr>
          <a:xfrm>
            <a:off x="713160" y="30276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Liveness Properties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3" name="Google Shape;582;p65"/>
          <p:cNvSpPr/>
          <p:nvPr/>
        </p:nvSpPr>
        <p:spPr>
          <a:xfrm>
            <a:off x="3511080" y="4601880"/>
            <a:ext cx="22129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a0a0a"/>
                </a:solidFill>
                <a:latin typeface="Commissioner"/>
                <a:ea typeface="Commissioner"/>
              </a:rPr>
              <a:t>Source: </a:t>
            </a:r>
            <a:r>
              <a:rPr b="0" lang="en-US" sz="12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1"/>
              </a:rPr>
              <a:t>UPPAAL Tutorial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874" name="PlaceHolder 2"/>
          <p:cNvSpPr>
            <a:spLocks noGrp="1"/>
          </p:cNvSpPr>
          <p:nvPr>
            <p:ph type="sldNum" idx="4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412D89E-8455-404F-B0F4-8E5E8C8C7E20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875" name="Google Shape;584;p65" descr=""/>
          <p:cNvPicPr/>
          <p:nvPr/>
        </p:nvPicPr>
        <p:blipFill>
          <a:blip r:embed="rId2"/>
          <a:srcRect l="0" t="48701" r="66701" b="0"/>
          <a:stretch/>
        </p:blipFill>
        <p:spPr>
          <a:xfrm>
            <a:off x="3667680" y="1459080"/>
            <a:ext cx="1900080" cy="1674000"/>
          </a:xfrm>
          <a:prstGeom prst="rect">
            <a:avLst/>
          </a:prstGeom>
          <a:ln w="0">
            <a:noFill/>
          </a:ln>
        </p:spPr>
      </p:pic>
      <p:sp>
        <p:nvSpPr>
          <p:cNvPr id="876" name="Google Shape;585;p65"/>
          <p:cNvSpPr/>
          <p:nvPr/>
        </p:nvSpPr>
        <p:spPr>
          <a:xfrm>
            <a:off x="3218760" y="3346560"/>
            <a:ext cx="2797560" cy="9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160">
              <a:lnSpc>
                <a:spcPct val="100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Something will eventually happen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φ is eventually satisfied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77" name="Google Shape;586;p65" descr=""/>
          <p:cNvPicPr/>
          <p:nvPr/>
        </p:nvPicPr>
        <p:blipFill>
          <a:blip r:embed="rId3"/>
          <a:srcRect l="33550" t="0" r="33152" b="53161"/>
          <a:stretch/>
        </p:blipFill>
        <p:spPr>
          <a:xfrm>
            <a:off x="869760" y="1524240"/>
            <a:ext cx="1900080" cy="1528560"/>
          </a:xfrm>
          <a:prstGeom prst="rect">
            <a:avLst/>
          </a:prstGeom>
          <a:ln w="0">
            <a:noFill/>
          </a:ln>
        </p:spPr>
      </p:pic>
      <p:sp>
        <p:nvSpPr>
          <p:cNvPr id="878" name="Google Shape;587;p65"/>
          <p:cNvSpPr/>
          <p:nvPr/>
        </p:nvSpPr>
        <p:spPr>
          <a:xfrm>
            <a:off x="421200" y="3346560"/>
            <a:ext cx="2797560" cy="9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160">
              <a:lnSpc>
                <a:spcPct val="100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It is </a:t>
            </a:r>
            <a:r>
              <a:rPr b="0" i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possible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 for some property to be satisfied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φ possibly can be satisfied by any reachable state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879" name="Google Shape;588;p65" descr=""/>
          <p:cNvPicPr/>
          <p:nvPr/>
        </p:nvPicPr>
        <p:blipFill>
          <a:blip r:embed="rId4"/>
          <a:srcRect l="66701" t="0" r="0" b="53161"/>
          <a:stretch/>
        </p:blipFill>
        <p:spPr>
          <a:xfrm>
            <a:off x="6465240" y="1524240"/>
            <a:ext cx="1900080" cy="1528560"/>
          </a:xfrm>
          <a:prstGeom prst="rect">
            <a:avLst/>
          </a:prstGeom>
          <a:ln w="0">
            <a:noFill/>
          </a:ln>
        </p:spPr>
      </p:pic>
      <p:sp>
        <p:nvSpPr>
          <p:cNvPr id="880" name="Google Shape;589;p65"/>
          <p:cNvSpPr/>
          <p:nvPr/>
        </p:nvSpPr>
        <p:spPr>
          <a:xfrm>
            <a:off x="6016680" y="3346560"/>
            <a:ext cx="2797560" cy="97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160">
              <a:lnSpc>
                <a:spcPct val="100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When some condition is met, eventually some property is satisfied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Whenever ψ is satisfied, eventually φ is satisfied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81" name="Google Shape;590;p65"/>
          <p:cNvSpPr/>
          <p:nvPr/>
        </p:nvSpPr>
        <p:spPr>
          <a:xfrm>
            <a:off x="1406520" y="1030680"/>
            <a:ext cx="110772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700" spc="-1" strike="noStrike">
                <a:solidFill>
                  <a:srgbClr val="0a0a0a"/>
                </a:solidFill>
                <a:latin typeface="Commissioner"/>
                <a:ea typeface="Commissioner"/>
              </a:rPr>
              <a:t>E &lt;&gt; φ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882" name="Google Shape;591;p65"/>
          <p:cNvSpPr/>
          <p:nvPr/>
        </p:nvSpPr>
        <p:spPr>
          <a:xfrm>
            <a:off x="4168800" y="1030680"/>
            <a:ext cx="1107720" cy="44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700" spc="-1" strike="noStrike">
                <a:solidFill>
                  <a:srgbClr val="0a0a0a"/>
                </a:solidFill>
                <a:latin typeface="Commissioner"/>
                <a:ea typeface="Commissioner"/>
              </a:rPr>
              <a:t>A &lt;&gt; φ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883" name="Google Shape;592;p65"/>
          <p:cNvSpPr/>
          <p:nvPr/>
        </p:nvSpPr>
        <p:spPr>
          <a:xfrm>
            <a:off x="7002000" y="991800"/>
            <a:ext cx="1107720" cy="39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Ψ </a:t>
            </a:r>
            <a:r>
              <a:rPr b="1" lang="en-US" sz="2300" spc="-1" strike="noStrike">
                <a:solidFill>
                  <a:srgbClr val="0a0a0a"/>
                </a:solidFill>
                <a:latin typeface="Commissioner"/>
                <a:ea typeface="Commissioner"/>
              </a:rPr>
              <a:t>→</a:t>
            </a:r>
            <a:r>
              <a:rPr b="1" lang="en-US" sz="1700" spc="-1" strike="noStrike">
                <a:solidFill>
                  <a:srgbClr val="0a0a0a"/>
                </a:solidFill>
                <a:latin typeface="Commissioner"/>
                <a:ea typeface="Commissioner"/>
              </a:rPr>
              <a:t> φ</a:t>
            </a:r>
            <a:endParaRPr b="0" lang="en-US" sz="1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Liveness Properties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5" name="PlaceHolder 2"/>
          <p:cNvSpPr>
            <a:spLocks noGrp="1"/>
          </p:cNvSpPr>
          <p:nvPr>
            <p:ph type="sldNum" idx="4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68A4C3A-938C-4C3E-B9A7-F7DE6D46CC8C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graphicFrame>
        <p:nvGraphicFramePr>
          <p:cNvPr id="886" name="Google Shape;599;p66"/>
          <p:cNvGraphicFramePr/>
          <p:nvPr/>
        </p:nvGraphicFramePr>
        <p:xfrm>
          <a:off x="713160" y="1510200"/>
          <a:ext cx="7939440" cy="2675880"/>
        </p:xfrm>
        <a:graphic>
          <a:graphicData uri="http://schemas.openxmlformats.org/drawingml/2006/table">
            <a:tbl>
              <a:tblPr/>
              <a:tblGrid>
                <a:gridCol w="662040"/>
                <a:gridCol w="855720"/>
                <a:gridCol w="6422040"/>
              </a:tblGrid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Prop.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Sat.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CTL/Meaning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E&lt; &gt;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FP_0.Collect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 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Collect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location is reachable in the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FP_0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component.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E&lt; &gt;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FP_1.Collect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 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Collect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location is reachable in the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FP_1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component.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H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E&lt; &gt;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FP_2.Collect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The 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Collect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location is </a:t>
                      </a:r>
                      <a:r>
                        <a:rPr b="0" i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not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reachable in the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FP_2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component.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Applications and Motivations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 type="subTitle"/>
          </p:nvPr>
        </p:nvSpPr>
        <p:spPr>
          <a:xfrm>
            <a:off x="713160" y="2739240"/>
            <a:ext cx="2262240" cy="647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Ad Fraud Prevention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Bot Detection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Multi-Factor Auth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 type="subTitle"/>
          </p:nvPr>
        </p:nvSpPr>
        <p:spPr>
          <a:xfrm>
            <a:off x="713160" y="2149200"/>
            <a:ext cx="2262240" cy="52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a0a0a"/>
                </a:solidFill>
                <a:latin typeface="Golos Text"/>
                <a:ea typeface="Golos Text"/>
              </a:rPr>
              <a:t>Positive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746" name="PlaceHolder 4"/>
          <p:cNvSpPr>
            <a:spLocks noGrp="1"/>
          </p:cNvSpPr>
          <p:nvPr>
            <p:ph type="subTitle"/>
          </p:nvPr>
        </p:nvSpPr>
        <p:spPr>
          <a:xfrm>
            <a:off x="3399480" y="3580560"/>
            <a:ext cx="2344680" cy="647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Involuntary Tracking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Voluntary MFA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Fraud Prevention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47" name="PlaceHolder 5"/>
          <p:cNvSpPr>
            <a:spLocks noGrp="1"/>
          </p:cNvSpPr>
          <p:nvPr>
            <p:ph type="subTitle"/>
          </p:nvPr>
        </p:nvSpPr>
        <p:spPr>
          <a:xfrm>
            <a:off x="3399480" y="2990520"/>
            <a:ext cx="2262240" cy="52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a0a0a"/>
                </a:solidFill>
                <a:latin typeface="Golos Text"/>
                <a:ea typeface="Golos Text"/>
              </a:rPr>
              <a:t>Duality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48" name="Google Shape;332;p37" descr=""/>
          <p:cNvPicPr/>
          <p:nvPr/>
        </p:nvPicPr>
        <p:blipFill>
          <a:blip r:embed="rId1"/>
          <a:srcRect l="0" t="0" r="83950" b="0"/>
          <a:stretch/>
        </p:blipFill>
        <p:spPr>
          <a:xfrm>
            <a:off x="1494720" y="1211400"/>
            <a:ext cx="699480" cy="1013400"/>
          </a:xfrm>
          <a:prstGeom prst="rect">
            <a:avLst/>
          </a:prstGeom>
          <a:ln w="0">
            <a:noFill/>
          </a:ln>
        </p:spPr>
      </p:pic>
      <p:pic>
        <p:nvPicPr>
          <p:cNvPr id="749" name="Google Shape;333;p37" descr=""/>
          <p:cNvPicPr/>
          <p:nvPr/>
        </p:nvPicPr>
        <p:blipFill>
          <a:blip r:embed="rId2"/>
          <a:srcRect l="68702" t="0" r="0" b="0"/>
          <a:stretch/>
        </p:blipFill>
        <p:spPr>
          <a:xfrm>
            <a:off x="4007520" y="1926000"/>
            <a:ext cx="1365120" cy="1013400"/>
          </a:xfrm>
          <a:prstGeom prst="rect">
            <a:avLst/>
          </a:prstGeom>
          <a:ln w="0">
            <a:noFill/>
          </a:ln>
        </p:spPr>
      </p:pic>
      <p:sp>
        <p:nvSpPr>
          <p:cNvPr id="750" name="PlaceHolder 6"/>
          <p:cNvSpPr>
            <a:spLocks noGrp="1"/>
          </p:cNvSpPr>
          <p:nvPr>
            <p:ph type="subTitle"/>
          </p:nvPr>
        </p:nvSpPr>
        <p:spPr>
          <a:xfrm>
            <a:off x="6168240" y="2739240"/>
            <a:ext cx="2262240" cy="647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Cross-site Tracking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Malware Targeting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Social Media Linking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51" name="PlaceHolder 7"/>
          <p:cNvSpPr>
            <a:spLocks noGrp="1"/>
          </p:cNvSpPr>
          <p:nvPr>
            <p:ph type="subTitle"/>
          </p:nvPr>
        </p:nvSpPr>
        <p:spPr>
          <a:xfrm>
            <a:off x="6168240" y="2149200"/>
            <a:ext cx="2262240" cy="522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0a0a0a"/>
                </a:solidFill>
                <a:latin typeface="Golos Text"/>
                <a:ea typeface="Golos Text"/>
              </a:rPr>
              <a:t>Malicious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752" name="Google Shape;336;p37" descr=""/>
          <p:cNvPicPr/>
          <p:nvPr/>
        </p:nvPicPr>
        <p:blipFill>
          <a:blip r:embed="rId3"/>
          <a:srcRect l="36059" t="0" r="44434" b="0"/>
          <a:stretch/>
        </p:blipFill>
        <p:spPr>
          <a:xfrm>
            <a:off x="6787440" y="1135080"/>
            <a:ext cx="850320" cy="1013400"/>
          </a:xfrm>
          <a:prstGeom prst="rect">
            <a:avLst/>
          </a:prstGeom>
          <a:ln w="0">
            <a:noFill/>
          </a:ln>
        </p:spPr>
      </p:pic>
      <p:sp>
        <p:nvSpPr>
          <p:cNvPr id="753" name="Google Shape;337;p37"/>
          <p:cNvSpPr/>
          <p:nvPr/>
        </p:nvSpPr>
        <p:spPr>
          <a:xfrm flipH="1" rot="10800000">
            <a:off x="3175920" y="1572840"/>
            <a:ext cx="19800" cy="231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4" name="Google Shape;338;p37"/>
          <p:cNvSpPr/>
          <p:nvPr/>
        </p:nvSpPr>
        <p:spPr>
          <a:xfrm flipH="1" rot="10800000">
            <a:off x="5944320" y="1572840"/>
            <a:ext cx="19800" cy="231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5" name="PlaceHolder 8"/>
          <p:cNvSpPr>
            <a:spLocks noGrp="1"/>
          </p:cNvSpPr>
          <p:nvPr>
            <p:ph type="sldNum" idx="2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7905CA0-0095-4183-ADEC-E8FA263E5A07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Liveness Properties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sldNum" idx="4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84417B2-32EA-4C48-919F-BA7FF9708C2B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graphicFrame>
        <p:nvGraphicFramePr>
          <p:cNvPr id="889" name="Google Shape;606;p67"/>
          <p:cNvGraphicFramePr/>
          <p:nvPr/>
        </p:nvGraphicFramePr>
        <p:xfrm>
          <a:off x="713160" y="1510200"/>
          <a:ext cx="7939440" cy="2710440"/>
        </p:xfrm>
        <a:graphic>
          <a:graphicData uri="http://schemas.openxmlformats.org/drawingml/2006/table">
            <a:tbl>
              <a:tblPr/>
              <a:tblGrid>
                <a:gridCol w="662040"/>
                <a:gridCol w="855720"/>
                <a:gridCol w="6422040"/>
              </a:tblGrid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Prop.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Sat.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CTL/Meaning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81920"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A&lt;&gt;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((Sever.db[0].len &gt; 0)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&amp;&amp; (Server.db[0].entries[0] == Server.db[0].entries[1])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&amp;&amp; (Server.db[0].entries[1] == Server.db[0].entries[2]))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Eventually all database entries for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FP_0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are the same.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781920"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J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rowSpan="2"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A&lt;&gt; 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((Server.db[1].len &gt; 0)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&amp;&amp; (Server.db[1].entries[0] == Server.db[1].entries[1]) 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&amp;&amp; (Server.db[1].entries[1] == Server.db[1].entries[2]))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 vMerge="1"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Eventually all database entries for </a:t>
                      </a: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FP_1</a:t>
                      </a: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are the same.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Wrapping Up</a:t>
            </a:r>
            <a:br>
              <a:rPr sz="3100"/>
            </a:b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2"/>
          <p:cNvSpPr>
            <a:spLocks noGrp="1"/>
          </p:cNvSpPr>
          <p:nvPr>
            <p:ph type="subTitle"/>
          </p:nvPr>
        </p:nvSpPr>
        <p:spPr>
          <a:xfrm>
            <a:off x="713160" y="1401840"/>
            <a:ext cx="3717720" cy="3347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Contributions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Formal Models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Canvas Fingerprinter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IRM Controller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Evaluation of Models using CTL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Formal properties reflect requirements of mitigation methods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Extensible framework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92" name="PlaceHolder 3"/>
          <p:cNvSpPr>
            <a:spLocks noGrp="1"/>
          </p:cNvSpPr>
          <p:nvPr>
            <p:ph type="sldNum" idx="49"/>
          </p:nvPr>
        </p:nvSpPr>
        <p:spPr>
          <a:xfrm>
            <a:off x="83545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72B2E30-4EBD-4003-A5E0-A78327D45E0F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893" name="Google Shape;612;p 1"/>
          <p:cNvSpPr txBox="1"/>
          <p:nvPr/>
        </p:nvSpPr>
        <p:spPr>
          <a:xfrm>
            <a:off x="4572000" y="1371600"/>
            <a:ext cx="3717720" cy="3347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Future Works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Extend our framework into a comprehensive model of real-world fingerprinters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Attack Model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Evaluate minimum effective mitigation strategies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Model-based Code Generation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Bridging the gap between research and real-world implementations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Wrapping Up</a:t>
            </a:r>
            <a:br>
              <a:rPr sz="3100"/>
            </a:b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2"/>
          <p:cNvSpPr>
            <a:spLocks noGrp="1"/>
          </p:cNvSpPr>
          <p:nvPr>
            <p:ph type="subTitle"/>
          </p:nvPr>
        </p:nvSpPr>
        <p:spPr>
          <a:xfrm>
            <a:off x="713160" y="1401840"/>
            <a:ext cx="3717720" cy="33476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Contributions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Formal Models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Canvas Fingerprinter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IRM Controller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Evaluation of Models using CTL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Formal properties reflect requirements of mitigation methods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96" name="PlaceHolder 3"/>
          <p:cNvSpPr>
            <a:spLocks noGrp="1"/>
          </p:cNvSpPr>
          <p:nvPr>
            <p:ph type="subTitle"/>
          </p:nvPr>
        </p:nvSpPr>
        <p:spPr>
          <a:xfrm>
            <a:off x="4760640" y="1401840"/>
            <a:ext cx="3593520" cy="3011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Takeaways: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spcBef>
                <a:spcPts val="1599"/>
              </a:spcBef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Effectiveness of IRMs to enforce mitigation methods: 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Randomization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Normalization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API Blocking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Proof of IRM reliability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Extensible Framework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897" name="PlaceHolder 4"/>
          <p:cNvSpPr>
            <a:spLocks noGrp="1"/>
          </p:cNvSpPr>
          <p:nvPr>
            <p:ph type="sldNum" idx="50"/>
          </p:nvPr>
        </p:nvSpPr>
        <p:spPr>
          <a:xfrm>
            <a:off x="83545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9B657FF-F52F-4A43-99ED-12418E68FEE4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Limitations and Future Work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2"/>
          <p:cNvSpPr>
            <a:spLocks noGrp="1"/>
          </p:cNvSpPr>
          <p:nvPr>
            <p:ph/>
          </p:nvPr>
        </p:nvSpPr>
        <p:spPr>
          <a:xfrm>
            <a:off x="1691280" y="1759320"/>
            <a:ext cx="5761440" cy="2468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Lack of Comprehensive Model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Extend our framework to support common attributes used by fingerprinters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Attack Model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Evaluate minimum effective mitigation strategies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Model-based Code Generation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Verified system to practical application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Bridge the gap between research and real-world implementations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0" name="PlaceHolder 3"/>
          <p:cNvSpPr>
            <a:spLocks noGrp="1"/>
          </p:cNvSpPr>
          <p:nvPr>
            <p:ph type="sldNum" idx="5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C8CDF764-C357-4753-8B03-37CC0819EB8B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2253600" y="1670400"/>
            <a:ext cx="4636080" cy="1846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5400" spc="-1" strike="noStrike">
                <a:solidFill>
                  <a:srgbClr val="0a0a0a"/>
                </a:solidFill>
                <a:latin typeface="Golos Text"/>
                <a:ea typeface="Golos Text"/>
              </a:rPr>
              <a:t>Thank You!</a:t>
            </a:r>
            <a:endParaRPr b="0" lang="en-US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 type="sldNum" idx="5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0892709-FC1A-4A57-9D78-5916FA132AC5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/>
          </p:nvPr>
        </p:nvSpPr>
        <p:spPr>
          <a:xfrm>
            <a:off x="1691280" y="1759320"/>
            <a:ext cx="5761440" cy="2092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dddddd"/>
              </a:buClr>
              <a:buFont typeface="Red Hat Display"/>
              <a:buChar char="●"/>
            </a:pPr>
            <a:r>
              <a:rPr b="0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1"/>
              </a:rPr>
              <a:t>UPPAAL Documentation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dddddd"/>
              </a:buClr>
              <a:buFont typeface="Red Hat Display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This work’s </a:t>
            </a:r>
            <a:r>
              <a:rPr b="0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2"/>
              </a:rPr>
              <a:t>Github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dddddd"/>
              </a:buClr>
              <a:buFont typeface="Red Hat Display"/>
              <a:buChar char="●"/>
            </a:pPr>
            <a:r>
              <a:rPr b="0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3"/>
              </a:rPr>
              <a:t>amiunique.org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2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External Links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5" name="PlaceHolder 3"/>
          <p:cNvSpPr>
            <a:spLocks noGrp="1"/>
          </p:cNvSpPr>
          <p:nvPr>
            <p:ph type="sldNum" idx="5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8AC4C9E-602E-4ED3-8CCC-4C0D03B4D7D4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676;p76" descr=""/>
          <p:cNvPicPr/>
          <p:nvPr/>
        </p:nvPicPr>
        <p:blipFill>
          <a:blip r:embed="rId1"/>
          <a:stretch/>
        </p:blipFill>
        <p:spPr>
          <a:xfrm>
            <a:off x="1002960" y="76320"/>
            <a:ext cx="7137720" cy="4990680"/>
          </a:xfrm>
          <a:prstGeom prst="rect">
            <a:avLst/>
          </a:prstGeom>
          <a:ln w="0">
            <a:noFill/>
          </a:ln>
        </p:spPr>
      </p:pic>
      <p:sp>
        <p:nvSpPr>
          <p:cNvPr id="907" name="PlaceHolder 1"/>
          <p:cNvSpPr>
            <a:spLocks noGrp="1"/>
          </p:cNvSpPr>
          <p:nvPr>
            <p:ph type="sldNum" idx="5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7159F96-28C6-41D2-B1B8-9BEF9042C685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Code Snippet: Poisoner 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2"/>
          <p:cNvSpPr>
            <a:spLocks noGrp="1"/>
          </p:cNvSpPr>
          <p:nvPr>
            <p:ph type="sldNum" idx="5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84A1949-C38A-4647-8185-C3D2A8B9000C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910" name="" descr=""/>
          <p:cNvPicPr/>
          <p:nvPr/>
        </p:nvPicPr>
        <p:blipFill>
          <a:blip r:embed="rId1"/>
          <a:stretch/>
        </p:blipFill>
        <p:spPr>
          <a:xfrm>
            <a:off x="1219320" y="1371600"/>
            <a:ext cx="6781680" cy="3026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Code Snippet: Policy Evaluation  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2" name="PlaceHolder 2"/>
          <p:cNvSpPr>
            <a:spLocks noGrp="1"/>
          </p:cNvSpPr>
          <p:nvPr>
            <p:ph type="sldNum" idx="5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2F80AC6-417E-4003-8B38-F0E0C9B028A3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913" name="" descr=""/>
          <p:cNvPicPr/>
          <p:nvPr/>
        </p:nvPicPr>
        <p:blipFill>
          <a:blip r:embed="rId1"/>
          <a:stretch/>
        </p:blipFill>
        <p:spPr>
          <a:xfrm>
            <a:off x="2466720" y="1050480"/>
            <a:ext cx="4210560" cy="1692720"/>
          </a:xfrm>
          <a:prstGeom prst="rect">
            <a:avLst/>
          </a:prstGeom>
          <a:ln w="0">
            <a:noFill/>
          </a:ln>
        </p:spPr>
      </p:pic>
      <p:pic>
        <p:nvPicPr>
          <p:cNvPr id="914" name="" descr=""/>
          <p:cNvPicPr/>
          <p:nvPr/>
        </p:nvPicPr>
        <p:blipFill>
          <a:blip r:embed="rId2"/>
          <a:stretch/>
        </p:blipFill>
        <p:spPr>
          <a:xfrm>
            <a:off x="2019600" y="2717640"/>
            <a:ext cx="5105160" cy="208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Code Snippet: Sync Channels  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6" name="PlaceHolder 2"/>
          <p:cNvSpPr>
            <a:spLocks noGrp="1"/>
          </p:cNvSpPr>
          <p:nvPr>
            <p:ph type="sldNum" idx="5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BCD1DA4-0645-46B0-8584-DB84C871B181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917" name="" descr=""/>
          <p:cNvPicPr/>
          <p:nvPr/>
        </p:nvPicPr>
        <p:blipFill>
          <a:blip r:embed="rId1"/>
          <a:stretch/>
        </p:blipFill>
        <p:spPr>
          <a:xfrm>
            <a:off x="1373040" y="1402920"/>
            <a:ext cx="6397920" cy="232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Rising Popularity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/>
          </p:nvPr>
        </p:nvSpPr>
        <p:spPr>
          <a:xfrm>
            <a:off x="713160" y="1380240"/>
            <a:ext cx="3780720" cy="273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i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Fingerprinting the Fingerprinters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Iqbal et al. (</a:t>
            </a:r>
            <a:r>
              <a:rPr b="0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1"/>
              </a:rPr>
              <a:t>2021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dddddd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Estimated Usage: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hiv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30.60% of Alexa top 1K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hiv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10.18% of Alexa top 100K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dddddd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By Category: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hiv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14% of News sites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hiv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6% of Shopping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dddddd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Other: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hiv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2,349 domains serving scripts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hiv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3.78% considered tracking by </a:t>
            </a:r>
            <a:r>
              <a:rPr b="0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2"/>
              </a:rPr>
              <a:t>Disconnect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/>
          </p:nvPr>
        </p:nvSpPr>
        <p:spPr>
          <a:xfrm>
            <a:off x="4651200" y="1380240"/>
            <a:ext cx="3780720" cy="273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i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The Double Edged Sword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Senol, Ukani  et al. (</a:t>
            </a:r>
            <a:r>
              <a:rPr b="0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3"/>
              </a:rPr>
              <a:t>2024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dddddd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Estimated Usage: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hiv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25.75% of CrUX top 1K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hiv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8.9% of CrUX top 100K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dddddd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By Category: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hiv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9.2% of Login Pages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hiv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12.5% of Sign-up Pages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dddddd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Other: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hivo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60% of scripts use the Canvas API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 type="sldNum" idx="2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01F6B9A-29CD-46C4-87A8-EA13F0797F0E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Code Snippet: Invariants  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sldNum" idx="58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02A135F-94FC-493A-BA06-E95E45EAD122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920" name="" descr=""/>
          <p:cNvPicPr/>
          <p:nvPr/>
        </p:nvPicPr>
        <p:blipFill>
          <a:blip r:embed="rId1"/>
          <a:stretch/>
        </p:blipFill>
        <p:spPr>
          <a:xfrm>
            <a:off x="2219040" y="1371600"/>
            <a:ext cx="4705920" cy="300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Benign Application Example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2" name="Google Shape;640;p72" descr=""/>
          <p:cNvPicPr/>
          <p:nvPr/>
        </p:nvPicPr>
        <p:blipFill>
          <a:blip r:embed="rId1"/>
          <a:srcRect l="0" t="0" r="0" b="9718"/>
          <a:stretch/>
        </p:blipFill>
        <p:spPr>
          <a:xfrm>
            <a:off x="1662480" y="1446120"/>
            <a:ext cx="5818680" cy="2920680"/>
          </a:xfrm>
          <a:prstGeom prst="rect">
            <a:avLst/>
          </a:prstGeom>
          <a:ln w="9360">
            <a:solidFill>
              <a:srgbClr val="1a1a1a"/>
            </a:solidFill>
            <a:round/>
          </a:ln>
        </p:spPr>
      </p:pic>
      <p:sp>
        <p:nvSpPr>
          <p:cNvPr id="923" name="PlaceHolder 2"/>
          <p:cNvSpPr>
            <a:spLocks noGrp="1"/>
          </p:cNvSpPr>
          <p:nvPr>
            <p:ph type="sldNum" idx="59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74C6F66B-EFF3-4627-B576-24A2F6AD60D3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924" name="Google Shape;642;p72"/>
          <p:cNvSpPr/>
          <p:nvPr/>
        </p:nvSpPr>
        <p:spPr>
          <a:xfrm>
            <a:off x="1971720" y="4367160"/>
            <a:ext cx="5200560" cy="26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A challenge/response-based authentication mechanism proposed by Laperdrix et al. (</a:t>
            </a:r>
            <a:r>
              <a:rPr b="0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2"/>
              </a:rPr>
              <a:t>2019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).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Malicious Application Example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6" name="Google Shape;648;p73" descr=""/>
          <p:cNvPicPr/>
          <p:nvPr/>
        </p:nvPicPr>
        <p:blipFill>
          <a:blip r:embed="rId1"/>
          <a:stretch/>
        </p:blipFill>
        <p:spPr>
          <a:xfrm>
            <a:off x="2206800" y="1280520"/>
            <a:ext cx="4729680" cy="3200400"/>
          </a:xfrm>
          <a:prstGeom prst="rect">
            <a:avLst/>
          </a:prstGeom>
          <a:ln w="0">
            <a:noFill/>
          </a:ln>
        </p:spPr>
      </p:pic>
      <p:sp>
        <p:nvSpPr>
          <p:cNvPr id="927" name="PlaceHolder 2"/>
          <p:cNvSpPr>
            <a:spLocks noGrp="1"/>
          </p:cNvSpPr>
          <p:nvPr>
            <p:ph type="sldNum" idx="60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45FC23B-1A56-4097-94DC-E5280FAB2D72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928" name="Google Shape;650;p73"/>
          <p:cNvSpPr/>
          <p:nvPr/>
        </p:nvSpPr>
        <p:spPr>
          <a:xfrm>
            <a:off x="2595240" y="4480920"/>
            <a:ext cx="3953520" cy="32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Source: Khademi et al. (</a:t>
            </a:r>
            <a:r>
              <a:rPr b="0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2"/>
              </a:rPr>
              <a:t>2015</a:t>
            </a: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Canvas Poisoning Examples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0" name="Google Shape;656;p74" descr=""/>
          <p:cNvPicPr/>
          <p:nvPr/>
        </p:nvPicPr>
        <p:blipFill>
          <a:blip r:embed="rId1"/>
          <a:stretch/>
        </p:blipFill>
        <p:spPr>
          <a:xfrm>
            <a:off x="2730600" y="1645200"/>
            <a:ext cx="3682080" cy="744480"/>
          </a:xfrm>
          <a:prstGeom prst="rect">
            <a:avLst/>
          </a:prstGeom>
          <a:ln w="0">
            <a:noFill/>
          </a:ln>
        </p:spPr>
      </p:pic>
      <p:pic>
        <p:nvPicPr>
          <p:cNvPr id="931" name="Google Shape;657;p74" descr=""/>
          <p:cNvPicPr/>
          <p:nvPr/>
        </p:nvPicPr>
        <p:blipFill>
          <a:blip r:embed="rId2"/>
          <a:stretch/>
        </p:blipFill>
        <p:spPr>
          <a:xfrm>
            <a:off x="177480" y="2913120"/>
            <a:ext cx="4174920" cy="793440"/>
          </a:xfrm>
          <a:prstGeom prst="rect">
            <a:avLst/>
          </a:prstGeom>
          <a:ln w="0">
            <a:noFill/>
          </a:ln>
        </p:spPr>
      </p:pic>
      <p:sp>
        <p:nvSpPr>
          <p:cNvPr id="932" name="Google Shape;658;p74"/>
          <p:cNvSpPr/>
          <p:nvPr/>
        </p:nvSpPr>
        <p:spPr>
          <a:xfrm>
            <a:off x="3731760" y="1194840"/>
            <a:ext cx="168012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ato"/>
                <a:ea typeface="Lato"/>
              </a:rPr>
              <a:t>Base Canvas Image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3" name="Google Shape;659;p74"/>
          <p:cNvSpPr/>
          <p:nvPr/>
        </p:nvSpPr>
        <p:spPr>
          <a:xfrm>
            <a:off x="3731760" y="2440800"/>
            <a:ext cx="168012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ato"/>
                <a:ea typeface="Lato"/>
              </a:rPr>
              <a:t>Poisoned Versions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4" name="Google Shape;660;p74"/>
          <p:cNvSpPr/>
          <p:nvPr/>
        </p:nvSpPr>
        <p:spPr>
          <a:xfrm>
            <a:off x="889200" y="4116960"/>
            <a:ext cx="2752200" cy="35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000000"/>
                </a:solidFill>
                <a:latin typeface="Lato"/>
                <a:ea typeface="Lato"/>
              </a:rPr>
              <a:t>Testing Tool Used: </a:t>
            </a:r>
            <a:r>
              <a:rPr b="0" lang="en-US" sz="1100" spc="-1" strike="noStrike" u="sng">
                <a:solidFill>
                  <a:srgbClr val="0a0a0a"/>
                </a:solidFill>
                <a:uFillTx/>
                <a:latin typeface="Lato"/>
                <a:ea typeface="Lato"/>
                <a:hlinkClick r:id="rId3"/>
              </a:rPr>
              <a:t>https://amiunique.org/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935" name="Google Shape;661;p74"/>
          <p:cNvSpPr/>
          <p:nvPr/>
        </p:nvSpPr>
        <p:spPr>
          <a:xfrm>
            <a:off x="5804640" y="4133160"/>
            <a:ext cx="241416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rgbClr val="595959"/>
                </a:solidFill>
                <a:latin typeface="Lato"/>
                <a:ea typeface="Lato"/>
              </a:rPr>
              <a:t>Source: Laperdrix et al. (</a:t>
            </a:r>
            <a:r>
              <a:rPr b="0" lang="en-US" sz="1100" spc="-1" strike="noStrike" u="sng">
                <a:solidFill>
                  <a:srgbClr val="0a0a0a"/>
                </a:solidFill>
                <a:uFillTx/>
                <a:latin typeface="Lato"/>
                <a:ea typeface="Lato"/>
                <a:hlinkClick r:id="rId4"/>
              </a:rPr>
              <a:t>2017</a:t>
            </a:r>
            <a:r>
              <a:rPr b="0" lang="en-US" sz="1100" spc="-1" strike="noStrike">
                <a:solidFill>
                  <a:srgbClr val="595959"/>
                </a:solidFill>
                <a:latin typeface="Lato"/>
                <a:ea typeface="Lato"/>
              </a:rPr>
              <a:t>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936" name="Google Shape;662;p74" descr=""/>
          <p:cNvPicPr/>
          <p:nvPr/>
        </p:nvPicPr>
        <p:blipFill>
          <a:blip r:embed="rId5"/>
          <a:stretch/>
        </p:blipFill>
        <p:spPr>
          <a:xfrm>
            <a:off x="5205240" y="2840760"/>
            <a:ext cx="3612240" cy="1103040"/>
          </a:xfrm>
          <a:prstGeom prst="rect">
            <a:avLst/>
          </a:prstGeom>
          <a:ln w="0">
            <a:noFill/>
          </a:ln>
        </p:spPr>
      </p:pic>
      <p:sp>
        <p:nvSpPr>
          <p:cNvPr id="937" name="PlaceHolder 2"/>
          <p:cNvSpPr>
            <a:spLocks noGrp="1"/>
          </p:cNvSpPr>
          <p:nvPr>
            <p:ph type="sldNum" idx="61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E6A9528-840D-448E-A41B-3E8E73750083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Canvas Poisoning Examples</a:t>
            </a:r>
            <a:br>
              <a:rPr sz="3100"/>
            </a:b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9" name="Google Shape;669;p75" descr=""/>
          <p:cNvPicPr/>
          <p:nvPr/>
        </p:nvPicPr>
        <p:blipFill>
          <a:blip r:embed="rId1"/>
          <a:stretch/>
        </p:blipFill>
        <p:spPr>
          <a:xfrm>
            <a:off x="2749320" y="2084040"/>
            <a:ext cx="3699720" cy="1374840"/>
          </a:xfrm>
          <a:prstGeom prst="rect">
            <a:avLst/>
          </a:prstGeom>
          <a:ln w="0">
            <a:noFill/>
          </a:ln>
        </p:spPr>
      </p:pic>
      <p:sp>
        <p:nvSpPr>
          <p:cNvPr id="940" name="Google Shape;670;p75"/>
          <p:cNvSpPr/>
          <p:nvPr/>
        </p:nvSpPr>
        <p:spPr>
          <a:xfrm>
            <a:off x="3435120" y="4173120"/>
            <a:ext cx="232812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Lato"/>
                <a:ea typeface="Lato"/>
              </a:rPr>
              <a:t>Source: </a:t>
            </a:r>
            <a:r>
              <a:rPr b="0" lang="en-US" sz="1200" spc="-1" strike="noStrike">
                <a:solidFill>
                  <a:srgbClr val="000000"/>
                </a:solidFill>
                <a:latin typeface="Lato"/>
                <a:ea typeface="Lato"/>
              </a:rPr>
              <a:t>Laperdrix et al. </a:t>
            </a:r>
            <a:r>
              <a:rPr b="0" lang="en-US" sz="1200" spc="-1" strike="noStrike" u="sng">
                <a:solidFill>
                  <a:srgbClr val="0a0a0a"/>
                </a:solidFill>
                <a:uFillTx/>
                <a:latin typeface="Lato"/>
                <a:ea typeface="Lato"/>
                <a:hlinkClick r:id="rId2"/>
              </a:rPr>
              <a:t>(2019) 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41" name="PlaceHolder 2"/>
          <p:cNvSpPr>
            <a:spLocks noGrp="1"/>
          </p:cNvSpPr>
          <p:nvPr>
            <p:ph type="sldNum" idx="62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CEA7B6C-505D-4FB6-A490-3795F5ACC2CD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Computation Tree Logic (CTL)</a:t>
            </a:r>
            <a:br>
              <a:rPr sz="3100"/>
            </a:b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In UPPAAL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3" name="Google Shape;683;p77" descr=""/>
          <p:cNvPicPr/>
          <p:nvPr/>
        </p:nvPicPr>
        <p:blipFill>
          <a:blip r:embed="rId1"/>
          <a:stretch/>
        </p:blipFill>
        <p:spPr>
          <a:xfrm>
            <a:off x="1717200" y="1600560"/>
            <a:ext cx="5708880" cy="3264120"/>
          </a:xfrm>
          <a:prstGeom prst="rect">
            <a:avLst/>
          </a:prstGeom>
          <a:ln w="0">
            <a:noFill/>
          </a:ln>
        </p:spPr>
      </p:pic>
      <p:sp>
        <p:nvSpPr>
          <p:cNvPr id="944" name="Google Shape;684;p77"/>
          <p:cNvSpPr/>
          <p:nvPr/>
        </p:nvSpPr>
        <p:spPr>
          <a:xfrm>
            <a:off x="7482240" y="4311720"/>
            <a:ext cx="166140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Source: </a:t>
            </a:r>
            <a:r>
              <a:rPr b="0" lang="en-US" sz="14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  <a:hlinkClick r:id="rId2"/>
              </a:rPr>
              <a:t>UPPAAL Tutorial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45" name="PlaceHolder 2"/>
          <p:cNvSpPr>
            <a:spLocks noGrp="1"/>
          </p:cNvSpPr>
          <p:nvPr>
            <p:ph type="sldNum" idx="63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27926CA-DCA1-444A-A694-0AB18E517D19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Abstracting Fingerprinting Scripts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2"/>
          <p:cNvSpPr>
            <a:spLocks noGrp="1"/>
          </p:cNvSpPr>
          <p:nvPr>
            <p:ph type="sldNum" idx="64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E89135B-6660-4358-A43A-C15FCAA5A97F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948" name="Google Shape;692;p78" descr=""/>
          <p:cNvPicPr/>
          <p:nvPr/>
        </p:nvPicPr>
        <p:blipFill>
          <a:blip r:embed="rId1"/>
          <a:srcRect l="3219" t="18449" r="44272" b="24080"/>
          <a:stretch/>
        </p:blipFill>
        <p:spPr>
          <a:xfrm>
            <a:off x="1000080" y="1117440"/>
            <a:ext cx="2488680" cy="3632040"/>
          </a:xfrm>
          <a:prstGeom prst="rect">
            <a:avLst/>
          </a:prstGeom>
          <a:ln w="0">
            <a:noFill/>
          </a:ln>
        </p:spPr>
      </p:pic>
      <p:pic>
        <p:nvPicPr>
          <p:cNvPr id="949" name="Google Shape;693;p78" descr=""/>
          <p:cNvPicPr/>
          <p:nvPr/>
        </p:nvPicPr>
        <p:blipFill>
          <a:blip r:embed="rId2"/>
          <a:srcRect l="55997" t="21310" r="7879" b="57852"/>
          <a:stretch/>
        </p:blipFill>
        <p:spPr>
          <a:xfrm>
            <a:off x="4572000" y="1611360"/>
            <a:ext cx="2721960" cy="209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Fingerprinting Mitigation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subTitle"/>
          </p:nvPr>
        </p:nvSpPr>
        <p:spPr>
          <a:xfrm>
            <a:off x="1107000" y="1964520"/>
            <a:ext cx="3200040" cy="1886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Policy Decision Making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Machine Learning Based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Developer Defined Heuristics</a:t>
            </a:r>
            <a:endParaRPr b="0" lang="en-US" sz="1400" spc="-1" strike="noStrike">
              <a:latin typeface="Arial"/>
            </a:endParaRPr>
          </a:p>
          <a:p>
            <a:pPr marL="91440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  <a:tabLst>
                <a:tab algn="l" pos="0"/>
              </a:tabLst>
            </a:pPr>
            <a:r>
              <a:rPr b="1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Enforcement Methods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API Blocking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Randomization</a:t>
            </a:r>
            <a:endParaRPr b="0" lang="en-US" sz="1400" spc="-1" strike="noStrike">
              <a:latin typeface="Arial"/>
            </a:endParaRPr>
          </a:p>
          <a:p>
            <a:pPr lvl="1" marL="9144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○"/>
              <a:tabLst>
                <a:tab algn="l" pos="0"/>
              </a:tabLst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Normalization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762" name="Google Shape;355;p39" descr=""/>
          <p:cNvPicPr/>
          <p:nvPr/>
        </p:nvPicPr>
        <p:blipFill>
          <a:blip r:embed="rId1"/>
          <a:stretch/>
        </p:blipFill>
        <p:spPr>
          <a:xfrm>
            <a:off x="4444200" y="1807920"/>
            <a:ext cx="4122000" cy="2199600"/>
          </a:xfrm>
          <a:prstGeom prst="rect">
            <a:avLst/>
          </a:prstGeom>
          <a:ln w="0">
            <a:noFill/>
          </a:ln>
        </p:spPr>
      </p:pic>
      <p:sp>
        <p:nvSpPr>
          <p:cNvPr id="763" name="PlaceHolder 3"/>
          <p:cNvSpPr>
            <a:spLocks noGrp="1"/>
          </p:cNvSpPr>
          <p:nvPr>
            <p:ph type="sldNum" idx="23"/>
          </p:nvPr>
        </p:nvSpPr>
        <p:spPr>
          <a:xfrm>
            <a:off x="83545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6C41FB8-9055-4815-BEC3-23AC8E726981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Mitigation Approaches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5" name="Google Shape;386;p43" descr=""/>
          <p:cNvPicPr/>
          <p:nvPr/>
        </p:nvPicPr>
        <p:blipFill>
          <a:blip r:embed="rId1"/>
          <a:stretch/>
        </p:blipFill>
        <p:spPr>
          <a:xfrm>
            <a:off x="5405400" y="3211200"/>
            <a:ext cx="2931480" cy="1538280"/>
          </a:xfrm>
          <a:prstGeom prst="rect">
            <a:avLst/>
          </a:prstGeom>
          <a:ln w="0">
            <a:noFill/>
          </a:ln>
        </p:spPr>
      </p:pic>
      <p:sp>
        <p:nvSpPr>
          <p:cNvPr id="766" name="PlaceHolder 2"/>
          <p:cNvSpPr>
            <a:spLocks noGrp="1"/>
          </p:cNvSpPr>
          <p:nvPr>
            <p:ph type="sldNum" idx="24"/>
          </p:nvPr>
        </p:nvSpPr>
        <p:spPr>
          <a:xfrm>
            <a:off x="835452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B3C026F-9BE0-4CA0-828F-9D4C66D76A6F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767" name="Google Shape;388;p43" descr=""/>
          <p:cNvPicPr/>
          <p:nvPr/>
        </p:nvPicPr>
        <p:blipFill>
          <a:blip r:embed="rId2"/>
          <a:stretch/>
        </p:blipFill>
        <p:spPr>
          <a:xfrm>
            <a:off x="770760" y="1309320"/>
            <a:ext cx="2931480" cy="1538280"/>
          </a:xfrm>
          <a:prstGeom prst="rect">
            <a:avLst/>
          </a:prstGeom>
          <a:ln w="0">
            <a:noFill/>
          </a:ln>
        </p:spPr>
      </p:pic>
      <p:pic>
        <p:nvPicPr>
          <p:cNvPr id="768" name="Google Shape;389;p43" descr=""/>
          <p:cNvPicPr/>
          <p:nvPr/>
        </p:nvPicPr>
        <p:blipFill>
          <a:blip r:embed="rId3"/>
          <a:stretch/>
        </p:blipFill>
        <p:spPr>
          <a:xfrm>
            <a:off x="806760" y="3211200"/>
            <a:ext cx="2931480" cy="1538280"/>
          </a:xfrm>
          <a:prstGeom prst="rect">
            <a:avLst/>
          </a:prstGeom>
          <a:ln w="0">
            <a:noFill/>
          </a:ln>
        </p:spPr>
      </p:pic>
      <p:pic>
        <p:nvPicPr>
          <p:cNvPr id="769" name="Google Shape;390;p43" descr=""/>
          <p:cNvPicPr/>
          <p:nvPr/>
        </p:nvPicPr>
        <p:blipFill>
          <a:blip r:embed="rId4"/>
          <a:stretch/>
        </p:blipFill>
        <p:spPr>
          <a:xfrm>
            <a:off x="5004000" y="1260000"/>
            <a:ext cx="3350160" cy="1637280"/>
          </a:xfrm>
          <a:prstGeom prst="rect">
            <a:avLst/>
          </a:prstGeom>
          <a:ln w="0">
            <a:noFill/>
          </a:ln>
        </p:spPr>
      </p:pic>
      <p:sp>
        <p:nvSpPr>
          <p:cNvPr id="770" name="Google Shape;391;p43"/>
          <p:cNvSpPr/>
          <p:nvPr/>
        </p:nvSpPr>
        <p:spPr>
          <a:xfrm>
            <a:off x="867240" y="1147320"/>
            <a:ext cx="1431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No Mitigation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771" name="Google Shape;392;p43"/>
          <p:cNvSpPr/>
          <p:nvPr/>
        </p:nvSpPr>
        <p:spPr>
          <a:xfrm>
            <a:off x="4409640" y="1260000"/>
            <a:ext cx="6840" cy="3452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Google Shape;393;p43"/>
          <p:cNvSpPr/>
          <p:nvPr/>
        </p:nvSpPr>
        <p:spPr>
          <a:xfrm flipH="1" rot="10800000">
            <a:off x="865440" y="2957040"/>
            <a:ext cx="7409160" cy="42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dddd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Google Shape;394;p43"/>
          <p:cNvSpPr/>
          <p:nvPr/>
        </p:nvSpPr>
        <p:spPr>
          <a:xfrm>
            <a:off x="5963400" y="1062360"/>
            <a:ext cx="1431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Randomization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774" name="Google Shape;395;p43"/>
          <p:cNvSpPr/>
          <p:nvPr/>
        </p:nvSpPr>
        <p:spPr>
          <a:xfrm>
            <a:off x="867240" y="3100680"/>
            <a:ext cx="1431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Normalization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775" name="Google Shape;396;p43"/>
          <p:cNvSpPr/>
          <p:nvPr/>
        </p:nvSpPr>
        <p:spPr>
          <a:xfrm>
            <a:off x="5405400" y="3100680"/>
            <a:ext cx="14313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 u="sng">
                <a:solidFill>
                  <a:srgbClr val="0a0a0a"/>
                </a:solidFill>
                <a:uFillTx/>
                <a:latin typeface="Commissioner"/>
                <a:ea typeface="Commissioner"/>
              </a:rPr>
              <a:t>API Blocking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Inlined Reference Monitors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 type="sldNum" idx="25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1B7EDC2-8003-44C9-8477-18003DEB39C1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778" name="Google Shape;403;p44" descr=""/>
          <p:cNvPicPr/>
          <p:nvPr/>
        </p:nvPicPr>
        <p:blipFill>
          <a:blip r:embed="rId1"/>
          <a:stretch/>
        </p:blipFill>
        <p:spPr>
          <a:xfrm>
            <a:off x="5385960" y="2927520"/>
            <a:ext cx="2190240" cy="1466640"/>
          </a:xfrm>
          <a:prstGeom prst="rect">
            <a:avLst/>
          </a:prstGeom>
          <a:ln w="0">
            <a:noFill/>
          </a:ln>
        </p:spPr>
      </p:pic>
      <p:pic>
        <p:nvPicPr>
          <p:cNvPr id="779" name="Google Shape;404;p44" descr=""/>
          <p:cNvPicPr/>
          <p:nvPr/>
        </p:nvPicPr>
        <p:blipFill>
          <a:blip r:embed="rId2"/>
          <a:stretch/>
        </p:blipFill>
        <p:spPr>
          <a:xfrm>
            <a:off x="5767200" y="1207800"/>
            <a:ext cx="1428480" cy="1466640"/>
          </a:xfrm>
          <a:prstGeom prst="rect">
            <a:avLst/>
          </a:prstGeom>
          <a:ln w="0">
            <a:noFill/>
          </a:ln>
        </p:spPr>
      </p:pic>
      <p:sp>
        <p:nvSpPr>
          <p:cNvPr id="780" name="Google Shape;405;p44"/>
          <p:cNvSpPr/>
          <p:nvPr/>
        </p:nvSpPr>
        <p:spPr>
          <a:xfrm>
            <a:off x="713160" y="2076120"/>
            <a:ext cx="3783600" cy="130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Language-based security approach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Rewrite/Weave security policies into the application</a:t>
            </a: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0a0a0a"/>
              </a:buClr>
              <a:buFont typeface="Commissioner"/>
              <a:buChar char="●"/>
            </a:pPr>
            <a:r>
              <a:rPr b="0" lang="en-US" sz="1400" spc="-1" strike="noStrike">
                <a:solidFill>
                  <a:srgbClr val="0a0a0a"/>
                </a:solidFill>
                <a:latin typeface="Commissioner"/>
                <a:ea typeface="Commissioner"/>
              </a:rPr>
              <a:t>Runtime interception of function calls or property accesses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2143080" y="1461600"/>
            <a:ext cx="4857480" cy="7999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000" spc="-1" strike="noStrike">
                <a:solidFill>
                  <a:srgbClr val="0a0a0a"/>
                </a:solidFill>
                <a:latin typeface="Golos Text"/>
                <a:ea typeface="Golos Text"/>
              </a:rPr>
              <a:t>Building the Components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sldNum" idx="26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091E7E1-2387-4F93-95E5-BF1B4CC67799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title"/>
          </p:nvPr>
        </p:nvSpPr>
        <p:spPr>
          <a:xfrm>
            <a:off x="713160" y="470520"/>
            <a:ext cx="7717320" cy="549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100" spc="-1" strike="noStrike">
                <a:solidFill>
                  <a:srgbClr val="0a0a0a"/>
                </a:solidFill>
                <a:latin typeface="Golos Text"/>
                <a:ea typeface="Golos Text"/>
              </a:rPr>
              <a:t>System Overview</a:t>
            </a:r>
            <a:endParaRPr b="0" lang="en-US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4" name="PlaceHolder 2"/>
          <p:cNvSpPr>
            <a:spLocks noGrp="1"/>
          </p:cNvSpPr>
          <p:nvPr>
            <p:ph type="sldNum" idx="27"/>
          </p:nvPr>
        </p:nvSpPr>
        <p:spPr>
          <a:xfrm>
            <a:off x="8556840" y="474984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803C50D-8A91-497A-B0A0-1BA09350E20F}" type="slidenum">
              <a:rPr b="0" lang="en-US" sz="1300" spc="-1" strike="noStrike">
                <a:solidFill>
                  <a:srgbClr val="0a0a0a"/>
                </a:solidFill>
                <a:latin typeface="Commissioner"/>
                <a:ea typeface="Commissioner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pic>
        <p:nvPicPr>
          <p:cNvPr id="785" name="Google Shape;418;p46" descr=""/>
          <p:cNvPicPr/>
          <p:nvPr/>
        </p:nvPicPr>
        <p:blipFill>
          <a:blip r:embed="rId1"/>
          <a:stretch/>
        </p:blipFill>
        <p:spPr>
          <a:xfrm>
            <a:off x="1876320" y="1020600"/>
            <a:ext cx="5391000" cy="381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2024-11-04T09:21:41Z</dcterms:modified>
  <cp:revision>5</cp:revision>
  <dc:subject/>
  <dc:title/>
</cp:coreProperties>
</file>